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1701" r:id="rId2"/>
    <p:sldId id="1428" r:id="rId3"/>
    <p:sldId id="1696" r:id="rId4"/>
    <p:sldId id="1697" r:id="rId5"/>
    <p:sldId id="1513" r:id="rId6"/>
    <p:sldId id="1656" r:id="rId7"/>
    <p:sldId id="1700" r:id="rId8"/>
    <p:sldId id="1698" r:id="rId9"/>
    <p:sldId id="1523" r:id="rId10"/>
    <p:sldId id="1524" r:id="rId11"/>
    <p:sldId id="1525" r:id="rId12"/>
    <p:sldId id="1526" r:id="rId13"/>
    <p:sldId id="1527" r:id="rId14"/>
    <p:sldId id="1529" r:id="rId15"/>
    <p:sldId id="1530" r:id="rId16"/>
    <p:sldId id="1514" r:id="rId17"/>
    <p:sldId id="1566" r:id="rId18"/>
    <p:sldId id="1515" r:id="rId19"/>
    <p:sldId id="1532" r:id="rId20"/>
    <p:sldId id="1533" r:id="rId21"/>
    <p:sldId id="1534" r:id="rId22"/>
    <p:sldId id="1536" r:id="rId23"/>
    <p:sldId id="1567" r:id="rId24"/>
    <p:sldId id="1537" r:id="rId25"/>
    <p:sldId id="1568" r:id="rId26"/>
    <p:sldId id="1538" r:id="rId27"/>
    <p:sldId id="1539" r:id="rId28"/>
    <p:sldId id="1593" r:id="rId29"/>
    <p:sldId id="1540" r:id="rId30"/>
    <p:sldId id="1541" r:id="rId31"/>
    <p:sldId id="1542" r:id="rId32"/>
    <p:sldId id="1613" r:id="rId33"/>
    <p:sldId id="1543" r:id="rId34"/>
    <p:sldId id="1545" r:id="rId35"/>
    <p:sldId id="1425" r:id="rId36"/>
    <p:sldId id="1455" r:id="rId37"/>
    <p:sldId id="1552" r:id="rId38"/>
    <p:sldId id="1553" r:id="rId39"/>
    <p:sldId id="1555" r:id="rId40"/>
    <p:sldId id="1554" r:id="rId41"/>
    <p:sldId id="883"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p15:clr>
            <a:srgbClr val="A4A3A4"/>
          </p15:clr>
        </p15:guide>
        <p15:guide id="2" pos="28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翟树劼" initials="翟树劼" lastIdx="1" clrIdx="0"/>
  <p:cmAuthor id="2" name="xbany" initials="xb21c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91A5B8"/>
    <a:srgbClr val="94B434"/>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86438" autoAdjust="0"/>
  </p:normalViewPr>
  <p:slideViewPr>
    <p:cSldViewPr snapToGrid="0">
      <p:cViewPr varScale="1">
        <p:scale>
          <a:sx n="57" d="100"/>
          <a:sy n="57" d="100"/>
        </p:scale>
        <p:origin x="894" y="66"/>
      </p:cViewPr>
      <p:guideLst>
        <p:guide orient="horz" pos="2151"/>
        <p:guide pos="2803"/>
      </p:guideLst>
    </p:cSldViewPr>
  </p:slideViewPr>
  <p:outlineViewPr>
    <p:cViewPr>
      <p:scale>
        <a:sx n="33" d="100"/>
        <a:sy n="33" d="100"/>
      </p:scale>
      <p:origin x="234" y="0"/>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5A3BD-CEC6-4CBA-841D-42ABC6611720}" type="datetimeFigureOut">
              <a:rPr lang="zh-CN" altLang="en-US" smtClean="0"/>
              <a:t>2020/4/15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54366-6F0F-48BD-A058-E6C5604771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幻灯片图像占位符 1"/>
          <p:cNvSpPr>
            <a:spLocks noGrp="1" noRot="1" noChangeAspect="1" noTextEdit="1"/>
          </p:cNvSpPr>
          <p:nvPr>
            <p:ph type="sldImg"/>
          </p:nvPr>
        </p:nvSpPr>
        <p:spPr bwMode="auto">
          <a:noFill/>
          <a:ln>
            <a:solidFill>
              <a:srgbClr val="000000"/>
            </a:solidFill>
            <a:miter lim="800000"/>
          </a:ln>
        </p:spPr>
      </p:sp>
      <p:sp>
        <p:nvSpPr>
          <p:cNvPr id="32153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215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459A158-9B13-4AB2-8792-02A1EC128B7A}"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幻灯片图像占位符 1"/>
          <p:cNvSpPr>
            <a:spLocks noGrp="1" noRot="1" noChangeAspect="1" noTextEdit="1"/>
          </p:cNvSpPr>
          <p:nvPr>
            <p:ph type="sldImg"/>
          </p:nvPr>
        </p:nvSpPr>
        <p:spPr bwMode="auto">
          <a:noFill/>
          <a:ln>
            <a:solidFill>
              <a:srgbClr val="000000"/>
            </a:solidFill>
            <a:miter lim="800000"/>
          </a:ln>
        </p:spPr>
      </p:sp>
      <p:sp>
        <p:nvSpPr>
          <p:cNvPr id="32153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215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459A158-9B13-4AB2-8792-02A1EC128B7A}" type="slidenum">
              <a:rPr lang="zh-CN" altLang="en-US"/>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lstStyle/>
          <a:p>
            <a:pPr lvl="0">
              <a:spcBef>
                <a:spcPct val="0"/>
              </a:spcBef>
            </a:pPr>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lstStyle/>
          <a:p>
            <a:pPr lvl="0">
              <a:spcBef>
                <a:spcPct val="0"/>
              </a:spcBef>
            </a:pPr>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lstStyle/>
          <a:p>
            <a:pPr lvl="0">
              <a:spcBef>
                <a:spcPct val="0"/>
              </a:spcBef>
            </a:pPr>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lstStyle/>
          <a:p>
            <a:pPr lvl="0">
              <a:spcBef>
                <a:spcPct val="0"/>
              </a:spcBef>
            </a:pPr>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39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lstStyle/>
          <a:p>
            <a:pPr lvl="0">
              <a:spcBef>
                <a:spcPct val="0"/>
              </a:spcBef>
            </a:pPr>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40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t>41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miter/>
          </a:ln>
        </p:spPr>
      </p:sp>
      <p:sp>
        <p:nvSpPr>
          <p:cNvPr id="1229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122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10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35015" y="333377"/>
            <a:ext cx="7221537" cy="5616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4" name="Rectangle 5"/>
          <p:cNvSpPr>
            <a:spLocks noGrp="1" noChangeArrowheads="1"/>
          </p:cNvSpPr>
          <p:nvPr>
            <p:ph type="ftr" sz="quarter" idx="11"/>
          </p:nvPr>
        </p:nvSpPr>
        <p:spPr>
          <a:xfrm>
            <a:off x="3132138" y="6237288"/>
            <a:ext cx="2895600" cy="365125"/>
          </a:xfrm>
        </p:spPr>
        <p:txBody>
          <a:bodyPr/>
          <a:lstStyle>
            <a:lvl1pPr>
              <a:defRPr sz="1000" b="1"/>
            </a:lvl1pPr>
          </a:lstStyle>
          <a:p>
            <a:pPr>
              <a:defRPr/>
            </a:pPr>
            <a:r>
              <a:rPr lang="en-US" altLang="zh-CN"/>
              <a:t>Page </a:t>
            </a:r>
          </a:p>
        </p:txBody>
      </p:sp>
      <p:sp>
        <p:nvSpPr>
          <p:cNvPr id="5" name="Rectangle 6"/>
          <p:cNvSpPr>
            <a:spLocks noGrp="1" noChangeArrowheads="1"/>
          </p:cNvSpPr>
          <p:nvPr>
            <p:ph type="sldNum" sz="quarter" idx="12"/>
          </p:nvPr>
        </p:nvSpPr>
        <p:spPr/>
        <p:txBody>
          <a:bodyPr/>
          <a:lstStyle>
            <a:lvl1pPr>
              <a:defRPr/>
            </a:lvl1pPr>
          </a:lstStyle>
          <a:p>
            <a:pPr>
              <a:defRPr/>
            </a:pPr>
            <a:fld id="{6A9C78C5-FC5E-4134-A9A6-F10B13B8BC28}" type="slidenum">
              <a:rPr lang="en-US" altLang="zh-CN"/>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42A1140-77F6-4E7B-B569-CDF98148B645}" type="datetimeFigureOut">
              <a:rPr lang="zh-CN" altLang="en-US" smtClean="0"/>
              <a:t>2020/4/15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FCC354-90BA-48B5-9216-E41DA19CF9A7}" type="slidenum">
              <a:rPr lang="zh-CN" altLang="en-US" smtClean="0"/>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E42A1140-77F6-4E7B-B569-CDF98148B645}" type="datetimeFigureOut">
              <a:rPr lang="zh-CN" altLang="en-US" smtClean="0"/>
              <a:t>2020/4/15</a:t>
            </a:fld>
            <a:endParaRPr lang="zh-CN" altLang="en-US"/>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zh-CN" altLang="en-US"/>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07FCC354-90BA-48B5-9216-E41DA19CF9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5.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jpeg"/><Relationship Id="rId3" Type="http://schemas.openxmlformats.org/officeDocument/2006/relationships/image" Target="../media/image86.png"/><Relationship Id="rId7" Type="http://schemas.openxmlformats.org/officeDocument/2006/relationships/image" Target="../media/image5.png"/><Relationship Id="rId12" Type="http://schemas.openxmlformats.org/officeDocument/2006/relationships/image" Target="../media/image94.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9.png"/><Relationship Id="rId11" Type="http://schemas.openxmlformats.org/officeDocument/2006/relationships/image" Target="../media/image93.jpeg"/><Relationship Id="rId5" Type="http://schemas.openxmlformats.org/officeDocument/2006/relationships/image" Target="../media/image88.png"/><Relationship Id="rId10" Type="http://schemas.openxmlformats.org/officeDocument/2006/relationships/image" Target="../media/image92.jpeg"/><Relationship Id="rId4" Type="http://schemas.openxmlformats.org/officeDocument/2006/relationships/image" Target="../media/image87.png"/><Relationship Id="rId9" Type="http://schemas.openxmlformats.org/officeDocument/2006/relationships/image" Target="../media/image91.png"/><Relationship Id="rId14" Type="http://schemas.openxmlformats.org/officeDocument/2006/relationships/image" Target="../media/image96.jpeg"/></Relationships>
</file>

<file path=ppt/slides/_rels/slide21.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5.png"/><Relationship Id="rId7" Type="http://schemas.openxmlformats.org/officeDocument/2006/relationships/image" Target="../media/image107.png"/><Relationship Id="rId12" Type="http://schemas.openxmlformats.org/officeDocument/2006/relationships/image" Target="../media/image112.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jpe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5.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jpe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2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5.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33.jpeg"/><Relationship Id="rId5" Type="http://schemas.openxmlformats.org/officeDocument/2006/relationships/image" Target="../media/image13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5.png"/><Relationship Id="rId7" Type="http://schemas.openxmlformats.org/officeDocument/2006/relationships/image" Target="../media/image13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27.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5.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jpeg"/></Relationships>
</file>

<file path=ppt/slides/_rels/slide28.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2.png"/><Relationship Id="rId7" Type="http://schemas.openxmlformats.org/officeDocument/2006/relationships/image" Target="../media/image155.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5.png"/><Relationship Id="rId9" Type="http://schemas.openxmlformats.org/officeDocument/2006/relationships/image" Target="../media/image15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61.png"/><Relationship Id="rId4" Type="http://schemas.openxmlformats.org/officeDocument/2006/relationships/image" Target="../media/image160.emf"/></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5.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64.jpeg"/><Relationship Id="rId5" Type="http://schemas.openxmlformats.org/officeDocument/2006/relationships/image" Target="../media/image163.jpeg"/><Relationship Id="rId4" Type="http://schemas.openxmlformats.org/officeDocument/2006/relationships/image" Target="../media/image162.jpeg"/></Relationships>
</file>

<file path=ppt/slides/_rels/slide32.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6.png"/><Relationship Id="rId7" Type="http://schemas.openxmlformats.org/officeDocument/2006/relationships/image" Target="../media/image16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68.png"/><Relationship Id="rId4" Type="http://schemas.openxmlformats.org/officeDocument/2006/relationships/image" Target="../media/image167.png"/><Relationship Id="rId9" Type="http://schemas.openxmlformats.org/officeDocument/2006/relationships/image" Target="../media/image17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36.xml.rels><?xml version="1.0" encoding="UTF-8" standalone="yes"?>
<Relationships xmlns="http://schemas.openxmlformats.org/package/2006/relationships"><Relationship Id="rId8" Type="http://schemas.openxmlformats.org/officeDocument/2006/relationships/image" Target="../media/image180.jpeg"/><Relationship Id="rId3" Type="http://schemas.openxmlformats.org/officeDocument/2006/relationships/image" Target="../media/image5.png"/><Relationship Id="rId7" Type="http://schemas.openxmlformats.org/officeDocument/2006/relationships/image" Target="../media/image179.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78.jpeg"/><Relationship Id="rId5" Type="http://schemas.openxmlformats.org/officeDocument/2006/relationships/image" Target="../media/image177.jpeg"/><Relationship Id="rId10" Type="http://schemas.openxmlformats.org/officeDocument/2006/relationships/image" Target="../media/image182.jpeg"/><Relationship Id="rId4" Type="http://schemas.openxmlformats.org/officeDocument/2006/relationships/image" Target="../media/image176.jpeg"/><Relationship Id="rId9" Type="http://schemas.openxmlformats.org/officeDocument/2006/relationships/image" Target="../media/image18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3.pn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8.png"/><Relationship Id="rId7" Type="http://schemas.openxmlformats.org/officeDocument/2006/relationships/image" Target="../media/image191.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5.png"/><Relationship Id="rId9" Type="http://schemas.openxmlformats.org/officeDocument/2006/relationships/image" Target="../media/image193.png"/></Relationships>
</file>

<file path=ppt/slides/_rels/slide41.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18" Type="http://schemas.openxmlformats.org/officeDocument/2006/relationships/image" Target="../media/image42.jpeg"/><Relationship Id="rId3" Type="http://schemas.openxmlformats.org/officeDocument/2006/relationships/image" Target="../media/image5.png"/><Relationship Id="rId21" Type="http://schemas.openxmlformats.org/officeDocument/2006/relationships/image" Target="../media/image45.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slide" Target="slide9.xml"/><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slide" Target="slide10.xml"/><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2239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142875" y="4032250"/>
            <a:ext cx="8893175" cy="390525"/>
          </a:xfrm>
          <a:prstGeom prst="rect">
            <a:avLst/>
          </a:prstGeom>
          <a:solidFill>
            <a:srgbClr val="283748">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rgbClr val="FFFFFF"/>
              </a:solidFill>
              <a:ea typeface="宋体" panose="02010600030101010101" pitchFamily="2" charset="-122"/>
            </a:endParaRPr>
          </a:p>
        </p:txBody>
      </p:sp>
      <p:sp>
        <p:nvSpPr>
          <p:cNvPr id="17413" name="TextBox 20"/>
          <p:cNvSpPr txBox="1">
            <a:spLocks noChangeArrowheads="1"/>
          </p:cNvSpPr>
          <p:nvPr/>
        </p:nvSpPr>
        <p:spPr bwMode="auto">
          <a:xfrm>
            <a:off x="484188" y="6165850"/>
            <a:ext cx="138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zh-CN" sz="1200">
                <a:solidFill>
                  <a:srgbClr val="476381"/>
                </a:solidFill>
                <a:ea typeface="宋体" panose="02010600030101010101" pitchFamily="2" charset="-122"/>
              </a:rPr>
              <a:t>Jinko Solar Co., Ltd.</a:t>
            </a:r>
            <a:endParaRPr lang="zh-CN" altLang="en-US" sz="1200">
              <a:solidFill>
                <a:srgbClr val="476381"/>
              </a:solidFill>
              <a:ea typeface="宋体" panose="02010600030101010101" pitchFamily="2" charset="-122"/>
            </a:endParaRPr>
          </a:p>
        </p:txBody>
      </p:sp>
      <p:sp>
        <p:nvSpPr>
          <p:cNvPr id="17" name="矩形 16"/>
          <p:cNvSpPr/>
          <p:nvPr/>
        </p:nvSpPr>
        <p:spPr>
          <a:xfrm>
            <a:off x="152400" y="4156075"/>
            <a:ext cx="8893175" cy="1558925"/>
          </a:xfrm>
          <a:prstGeom prst="rect">
            <a:avLst/>
          </a:prstGeom>
          <a:solidFill>
            <a:srgbClr val="8498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rgbClr val="FFFFFF"/>
              </a:solidFill>
              <a:ea typeface="宋体" panose="02010600030101010101" pitchFamily="2" charset="-122"/>
            </a:endParaRPr>
          </a:p>
        </p:txBody>
      </p:sp>
      <p:sp>
        <p:nvSpPr>
          <p:cNvPr id="17415" name="TextBox 18"/>
          <p:cNvSpPr txBox="1">
            <a:spLocks noChangeArrowheads="1"/>
          </p:cNvSpPr>
          <p:nvPr/>
        </p:nvSpPr>
        <p:spPr bwMode="auto">
          <a:xfrm>
            <a:off x="304800" y="4267200"/>
            <a:ext cx="8339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JCTP300</a:t>
            </a:r>
            <a:r>
              <a:rPr lang="zh-CN" altLang="en-US" sz="2800" b="1" dirty="0">
                <a:solidFill>
                  <a:srgbClr val="FFFFFF"/>
                </a:solidFill>
                <a:latin typeface="微软雅黑" panose="020B0503020204020204" pitchFamily="34" charset="-122"/>
                <a:ea typeface="微软雅黑" panose="020B0503020204020204" pitchFamily="34" charset="-122"/>
              </a:rPr>
              <a:t>训战班一阶段课程</a:t>
            </a:r>
            <a:r>
              <a:rPr lang="en-US" altLang="zh-CN" sz="2800" b="1" dirty="0">
                <a:solidFill>
                  <a:srgbClr val="FFFFFF"/>
                </a:solidFill>
                <a:latin typeface="微软雅黑" panose="020B0503020204020204" pitchFamily="34" charset="-122"/>
                <a:ea typeface="微软雅黑" panose="020B0503020204020204" pitchFamily="34" charset="-122"/>
              </a:rPr>
              <a:t>-</a:t>
            </a:r>
            <a:r>
              <a:rPr lang="zh-CN" altLang="en-US" sz="2800" b="1" dirty="0">
                <a:solidFill>
                  <a:srgbClr val="FFFFFF"/>
                </a:solidFill>
                <a:latin typeface="微软雅黑" panose="020B0503020204020204" pitchFamily="34" charset="-122"/>
                <a:ea typeface="微软雅黑" panose="020B0503020204020204" pitchFamily="34" charset="-122"/>
              </a:rPr>
              <a:t>组件工艺流程解析</a:t>
            </a:r>
            <a:r>
              <a:rPr lang="en-US" altLang="zh-CN" sz="2800" b="1" dirty="0">
                <a:solidFill>
                  <a:srgbClr val="FFFFFF"/>
                </a:solidFill>
                <a:latin typeface="微软雅黑" panose="020B0503020204020204" pitchFamily="34" charset="-122"/>
                <a:ea typeface="微软雅黑" panose="020B0503020204020204" pitchFamily="34" charset="-122"/>
              </a:rPr>
              <a:t>》</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7416" name="TextBox 19"/>
          <p:cNvSpPr txBox="1">
            <a:spLocks noChangeArrowheads="1"/>
          </p:cNvSpPr>
          <p:nvPr/>
        </p:nvSpPr>
        <p:spPr bwMode="auto">
          <a:xfrm>
            <a:off x="5691394" y="5029200"/>
            <a:ext cx="3228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r>
              <a:rPr lang="zh-CN" altLang="en-US" sz="2400" dirty="0">
                <a:solidFill>
                  <a:srgbClr val="FFFFFF"/>
                </a:solidFill>
                <a:latin typeface="微软雅黑" panose="020B0503020204020204" pitchFamily="34" charset="-122"/>
                <a:ea typeface="微软雅黑" panose="020B0503020204020204" pitchFamily="34" charset="-122"/>
              </a:rPr>
              <a:t>晶</a:t>
            </a:r>
            <a:r>
              <a:rPr lang="zh-CN" altLang="en-US" sz="2400" dirty="0" smtClean="0">
                <a:solidFill>
                  <a:srgbClr val="FFFFFF"/>
                </a:solidFill>
                <a:latin typeface="微软雅黑" panose="020B0503020204020204" pitchFamily="34" charset="-122"/>
                <a:ea typeface="微软雅黑" panose="020B0503020204020204" pitchFamily="34" charset="-122"/>
              </a:rPr>
              <a:t>科大学   郭启福老师</a:t>
            </a:r>
            <a:endParaRPr lang="zh-CN" altLang="en-US" sz="2400" dirty="0">
              <a:solidFill>
                <a:srgbClr val="FFFFFF"/>
              </a:solidFill>
              <a:latin typeface="微软雅黑" panose="020B0503020204020204" pitchFamily="34" charset="-122"/>
              <a:ea typeface="微软雅黑" panose="020B0503020204020204" pitchFamily="34" charset="-122"/>
            </a:endParaRPr>
          </a:p>
        </p:txBody>
      </p:sp>
      <p:pic>
        <p:nvPicPr>
          <p:cNvPr id="17417" name="图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231775"/>
            <a:ext cx="458787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42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34" name="Rectangle 19"/>
          <p:cNvSpPr>
            <a:spLocks noChangeArrowheads="1"/>
          </p:cNvSpPr>
          <p:nvPr/>
        </p:nvSpPr>
        <p:spPr bwMode="gray">
          <a:xfrm>
            <a:off x="1187624" y="2162190"/>
            <a:ext cx="704039" cy="369332"/>
          </a:xfrm>
          <a:prstGeom prst="rect">
            <a:avLst/>
          </a:prstGeom>
          <a:noFill/>
          <a:ln w="9525" algn="ctr">
            <a:noFill/>
            <a:miter lim="800000"/>
          </a:ln>
        </p:spPr>
        <p:txBody>
          <a:bodyPr wrap="none">
            <a:spAutoFit/>
          </a:bodyPr>
          <a:lstStyle/>
          <a:p>
            <a:pPr eaLnBrk="0" hangingPunct="0">
              <a:buClr>
                <a:srgbClr val="FF3300"/>
              </a:buClr>
              <a:buSzPct val="115000"/>
            </a:pPr>
            <a:r>
              <a:rPr lang="en-US" altLang="zh-CN" sz="1600" b="1" dirty="0">
                <a:solidFill>
                  <a:srgbClr val="FFFFFF"/>
                </a:solidFill>
              </a:rPr>
              <a:t> </a:t>
            </a:r>
            <a:r>
              <a:rPr lang="zh-CN" altLang="en-US" b="1" dirty="0" smtClean="0">
                <a:solidFill>
                  <a:srgbClr val="FFFFFF"/>
                </a:solidFill>
                <a:latin typeface="微软雅黑" panose="020B0503020204020204" pitchFamily="34" charset="-122"/>
                <a:ea typeface="微软雅黑" panose="020B0503020204020204" pitchFamily="34" charset="-122"/>
              </a:rPr>
              <a:t>背板</a:t>
            </a:r>
            <a:endParaRPr lang="en-US" altLang="zh-CN" b="1" dirty="0" smtClean="0">
              <a:solidFill>
                <a:srgbClr val="FFFF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4345" y="1043940"/>
            <a:ext cx="3312795" cy="398780"/>
          </a:xfrm>
          <a:prstGeom prst="rect">
            <a:avLst/>
          </a:prstGeom>
          <a:noFill/>
        </p:spPr>
        <p:txBody>
          <a:bodyPr wrap="square" rtlCol="0">
            <a:spAutoFit/>
          </a:bodyPr>
          <a:lstStyle/>
          <a:p>
            <a:r>
              <a:rPr lang="en-US" altLang="zh-CN" sz="2000" b="1">
                <a:latin typeface="微软雅黑" panose="020B0503020204020204" pitchFamily="34" charset="-122"/>
                <a:ea typeface="微软雅黑" panose="020B0503020204020204" pitchFamily="34" charset="-122"/>
              </a:rPr>
              <a:t>EVA/POE</a:t>
            </a:r>
          </a:p>
        </p:txBody>
      </p:sp>
      <p:sp>
        <p:nvSpPr>
          <p:cNvPr id="6" name="文本框 5"/>
          <p:cNvSpPr txBox="1"/>
          <p:nvPr/>
        </p:nvSpPr>
        <p:spPr>
          <a:xfrm>
            <a:off x="469265" y="1553210"/>
            <a:ext cx="8351520" cy="2306955"/>
          </a:xfrm>
          <a:prstGeom prst="rect">
            <a:avLst/>
          </a:prstGeom>
          <a:noFill/>
        </p:spPr>
        <p:txBody>
          <a:bodyPr wrap="square" rtlCol="0">
            <a:spAutoFit/>
          </a:bodyPr>
          <a:lstStyle/>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一种热熔胶，当达到一定温度后，开始融化在交联剂的作用下发生交联反应，从线性结构转变为三维网状结构。</a:t>
            </a: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作用：将各种材料紧密粘结在一起，增强组件抗震能力；</a:t>
            </a: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固化增强组件透光率；抗紫外线，提高组件抗老化性能力。</a:t>
            </a: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常见规格：</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500g/m</a:t>
            </a:r>
            <a:r>
              <a:rPr lang="en-US" altLang="zh-CN" sz="1600" baseline="30000" dirty="0" smtClean="0">
                <a:solidFill>
                  <a:srgbClr val="000000"/>
                </a:solidFill>
                <a:latin typeface="微软雅黑" panose="020B0503020204020204" pitchFamily="34" charset="-122"/>
                <a:ea typeface="微软雅黑" panose="020B0503020204020204" pitchFamily="34" charset="-122"/>
                <a:sym typeface="+mn-ea"/>
              </a:rPr>
              <a:t>2</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430g/m</a:t>
            </a:r>
            <a:r>
              <a:rPr lang="en-US" altLang="zh-CN" sz="1600" baseline="30000" dirty="0" smtClean="0">
                <a:solidFill>
                  <a:srgbClr val="000000"/>
                </a:solidFill>
                <a:latin typeface="微软雅黑" panose="020B0503020204020204" pitchFamily="34" charset="-122"/>
                <a:ea typeface="微软雅黑" panose="020B0503020204020204" pitchFamily="34" charset="-122"/>
                <a:sym typeface="+mn-ea"/>
              </a:rPr>
              <a:t>2</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390g/m</a:t>
            </a:r>
            <a:r>
              <a:rPr lang="en-US" altLang="zh-CN" sz="1600" baseline="30000" dirty="0" smtClean="0">
                <a:solidFill>
                  <a:srgbClr val="000000"/>
                </a:solidFill>
                <a:latin typeface="微软雅黑" panose="020B0503020204020204" pitchFamily="34" charset="-122"/>
                <a:ea typeface="微软雅黑" panose="020B0503020204020204" pitchFamily="34" charset="-122"/>
                <a:sym typeface="+mn-ea"/>
              </a:rPr>
              <a:t>2</a:t>
            </a: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高透非高透</a:t>
            </a:r>
          </a:p>
        </p:txBody>
      </p:sp>
      <p:sp>
        <p:nvSpPr>
          <p:cNvPr id="3" name="标题 1"/>
          <p:cNvSpPr txBox="1"/>
          <p:nvPr/>
        </p:nvSpPr>
        <p:spPr bwMode="auto">
          <a:xfrm>
            <a:off x="175895" y="326708"/>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辅料介绍</a:t>
            </a:r>
          </a:p>
        </p:txBody>
      </p:sp>
      <p:pic>
        <p:nvPicPr>
          <p:cNvPr id="4" name="图片 3"/>
          <p:cNvPicPr>
            <a:picLocks noChangeAspect="1"/>
          </p:cNvPicPr>
          <p:nvPr/>
        </p:nvPicPr>
        <p:blipFill>
          <a:blip r:embed="rId4"/>
          <a:stretch>
            <a:fillRect/>
          </a:stretch>
        </p:blipFill>
        <p:spPr>
          <a:xfrm>
            <a:off x="595630" y="4010025"/>
            <a:ext cx="4699000" cy="2728595"/>
          </a:xfrm>
          <a:prstGeom prst="rect">
            <a:avLst/>
          </a:prstGeom>
        </p:spPr>
      </p:pic>
      <p:pic>
        <p:nvPicPr>
          <p:cNvPr id="7" name="Picture 2"/>
          <p:cNvPicPr>
            <a:picLocks noChangeAspect="1" noChangeArrowheads="1"/>
          </p:cNvPicPr>
          <p:nvPr/>
        </p:nvPicPr>
        <p:blipFill>
          <a:blip r:embed="rId5"/>
          <a:srcRect/>
          <a:stretch>
            <a:fillRect/>
          </a:stretch>
        </p:blipFill>
        <p:spPr bwMode="auto">
          <a:xfrm>
            <a:off x="6055360" y="2245349"/>
            <a:ext cx="2914650" cy="1943100"/>
          </a:xfrm>
          <a:prstGeom prst="rect">
            <a:avLst/>
          </a:prstGeom>
          <a:noFill/>
          <a:ln w="9525">
            <a:noFill/>
            <a:miter lim="800000"/>
            <a:headEnd/>
            <a:tailEnd/>
          </a:ln>
          <a:effectLst/>
        </p:spPr>
      </p:pic>
      <p:pic>
        <p:nvPicPr>
          <p:cNvPr id="8" name="Picture 3"/>
          <p:cNvPicPr>
            <a:picLocks noChangeAspect="1" noChangeArrowheads="1"/>
          </p:cNvPicPr>
          <p:nvPr/>
        </p:nvPicPr>
        <p:blipFill>
          <a:blip r:embed="rId6"/>
          <a:srcRect/>
          <a:stretch>
            <a:fillRect/>
          </a:stretch>
        </p:blipFill>
        <p:spPr bwMode="auto">
          <a:xfrm>
            <a:off x="6055360" y="4881245"/>
            <a:ext cx="2905125" cy="1857375"/>
          </a:xfrm>
          <a:prstGeom prst="rect">
            <a:avLst/>
          </a:prstGeom>
          <a:noFill/>
          <a:ln w="9525">
            <a:noFill/>
            <a:miter lim="800000"/>
            <a:headEnd/>
            <a:tailEnd/>
          </a:ln>
          <a:effectLst/>
        </p:spPr>
      </p:pic>
      <p:sp>
        <p:nvSpPr>
          <p:cNvPr id="12" name="TextBox 6"/>
          <p:cNvSpPr txBox="1"/>
          <p:nvPr/>
        </p:nvSpPr>
        <p:spPr>
          <a:xfrm>
            <a:off x="6831619" y="4312607"/>
            <a:ext cx="928694" cy="306705"/>
          </a:xfrm>
          <a:prstGeom prst="rect">
            <a:avLst/>
          </a:prstGeom>
          <a:noFill/>
        </p:spPr>
        <p:txBody>
          <a:bodyPr wrap="square" rtlCol="0">
            <a:spAutoFit/>
          </a:bodyPr>
          <a:lstStyle/>
          <a:p>
            <a:r>
              <a:rPr lang="zh-CN" altLang="en-US" sz="1400" smtClean="0">
                <a:latin typeface="微软雅黑" panose="020B0503020204020204" pitchFamily="34" charset="-122"/>
                <a:ea typeface="微软雅黑" panose="020B0503020204020204" pitchFamily="34" charset="-122"/>
              </a:rPr>
              <a:t>高温交联</a:t>
            </a:r>
          </a:p>
        </p:txBody>
      </p:sp>
      <p:sp>
        <p:nvSpPr>
          <p:cNvPr id="13" name="燕尾形箭头 12"/>
          <p:cNvSpPr/>
          <p:nvPr/>
        </p:nvSpPr>
        <p:spPr>
          <a:xfrm rot="5400000">
            <a:off x="7739380" y="4172585"/>
            <a:ext cx="652145" cy="497840"/>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3" name="Rectangle 19"/>
          <p:cNvSpPr>
            <a:spLocks noChangeArrowheads="1"/>
          </p:cNvSpPr>
          <p:nvPr/>
        </p:nvSpPr>
        <p:spPr bwMode="gray">
          <a:xfrm>
            <a:off x="1187624" y="2348880"/>
            <a:ext cx="704039" cy="369332"/>
          </a:xfrm>
          <a:prstGeom prst="rect">
            <a:avLst/>
          </a:prstGeom>
          <a:noFill/>
          <a:ln w="9525" algn="ctr">
            <a:noFill/>
            <a:miter lim="800000"/>
          </a:ln>
        </p:spPr>
        <p:txBody>
          <a:bodyPr wrap="none">
            <a:spAutoFit/>
          </a:bodyPr>
          <a:lstStyle/>
          <a:p>
            <a:pPr eaLnBrk="0" hangingPunct="0">
              <a:buClr>
                <a:srgbClr val="FF3300"/>
              </a:buClr>
              <a:buSzPct val="115000"/>
            </a:pPr>
            <a:r>
              <a:rPr lang="en-US" altLang="zh-CN" sz="1600" b="1" dirty="0">
                <a:solidFill>
                  <a:srgbClr val="FFFFFF"/>
                </a:solidFill>
              </a:rPr>
              <a:t> </a:t>
            </a:r>
            <a:r>
              <a:rPr lang="zh-CN" altLang="en-US" b="1" dirty="0" smtClean="0">
                <a:solidFill>
                  <a:srgbClr val="FFFFFF"/>
                </a:solidFill>
                <a:latin typeface="微软雅黑" panose="020B0503020204020204" pitchFamily="34" charset="-122"/>
                <a:ea typeface="微软雅黑" panose="020B0503020204020204" pitchFamily="34" charset="-122"/>
              </a:rPr>
              <a:t>背板</a:t>
            </a:r>
            <a:endParaRPr lang="en-US" altLang="zh-CN" b="1" dirty="0" smtClean="0">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9095" y="883920"/>
            <a:ext cx="331279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涂锡铜带</a:t>
            </a:r>
          </a:p>
        </p:txBody>
      </p:sp>
      <p:sp>
        <p:nvSpPr>
          <p:cNvPr id="7" name="文本框 6"/>
          <p:cNvSpPr txBox="1"/>
          <p:nvPr/>
        </p:nvSpPr>
        <p:spPr>
          <a:xfrm>
            <a:off x="498475" y="1280160"/>
            <a:ext cx="4931410" cy="1938020"/>
          </a:xfrm>
          <a:prstGeom prst="rect">
            <a:avLst/>
          </a:prstGeom>
          <a:noFill/>
        </p:spPr>
        <p:txBody>
          <a:bodyPr wrap="square" rtlCol="0" anchor="t">
            <a:spAutoFit/>
          </a:bodyPr>
          <a:lstStyle/>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基材为无氧铜或紫铜（铜含量</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≥99.95%</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表面镀锡，锡层总厚度</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50-55μm</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成分配比：</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63%Sn37%Pb</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或</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60%Sn40%Pb</a:t>
            </a: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作用：电池间的互连</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&amp;</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电池串间的串联</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常见规格：</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0.8*0.23mm</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4*0.4mm</a:t>
            </a:r>
          </a:p>
        </p:txBody>
      </p:sp>
      <p:sp>
        <p:nvSpPr>
          <p:cNvPr id="9" name="文本框 8"/>
          <p:cNvSpPr txBox="1"/>
          <p:nvPr/>
        </p:nvSpPr>
        <p:spPr>
          <a:xfrm>
            <a:off x="379095" y="3940175"/>
            <a:ext cx="4511675" cy="2306955"/>
          </a:xfrm>
          <a:prstGeom prst="rect">
            <a:avLst/>
          </a:prstGeom>
          <a:noFill/>
        </p:spPr>
        <p:txBody>
          <a:bodyPr wrap="square" rtlCol="0" anchor="t">
            <a:spAutoFit/>
          </a:bodyPr>
          <a:lstStyle/>
          <a:p>
            <a:pPr marL="0" indent="0">
              <a:lnSpc>
                <a:spcPct val="150000"/>
              </a:lnSpc>
              <a:buFontTx/>
              <a:buNone/>
            </a:pPr>
            <a:r>
              <a:rPr lang="en-US" altLang="zh-CN" sz="1600" dirty="0" smtClean="0">
                <a:solidFill>
                  <a:srgbClr val="000000"/>
                </a:solidFill>
                <a:latin typeface="微软雅黑" panose="020B0503020204020204" pitchFamily="34" charset="-122"/>
                <a:ea typeface="微软雅黑" panose="020B0503020204020204" pitchFamily="34" charset="-122"/>
                <a:sym typeface="+mn-ea"/>
              </a:rPr>
              <a:t>      </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背板是由多层高分子薄膜组成的复合膜，一般由三层结构组成：含氟膜（或其它）</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+PET</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（或其它）</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+EVA</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粘结层（含氟或其它）。</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     外层具有优异的耐候性，中间层具有绝缘性和低透水性，内层具有反射性和粘结性。</a:t>
            </a:r>
          </a:p>
          <a:p>
            <a:pPr marL="0" indent="0">
              <a:lnSpc>
                <a:spcPct val="150000"/>
              </a:lnSpc>
              <a:buFontTx/>
              <a:buNone/>
            </a:pPr>
            <a:r>
              <a:rPr lang="zh-CN" altLang="en-US" sz="1600" dirty="0" smtClean="0">
                <a:solidFill>
                  <a:srgbClr val="000000"/>
                </a:solidFill>
                <a:latin typeface="微软雅黑" panose="020B0503020204020204" pitchFamily="34" charset="-122"/>
                <a:ea typeface="微软雅黑" panose="020B0503020204020204" pitchFamily="34" charset="-122"/>
              </a:rPr>
              <a:t>常见规格：1000V&amp;1500V、含氟</a:t>
            </a:r>
            <a:r>
              <a:rPr lang="en-US" altLang="zh-CN" sz="1600" dirty="0" smtClean="0">
                <a:solidFill>
                  <a:srgbClr val="000000"/>
                </a:solidFill>
                <a:latin typeface="微软雅黑" panose="020B0503020204020204" pitchFamily="34" charset="-122"/>
                <a:ea typeface="微软雅黑" panose="020B0503020204020204" pitchFamily="34" charset="-122"/>
              </a:rPr>
              <a:t>&amp;</a:t>
            </a:r>
            <a:r>
              <a:rPr lang="zh-CN" altLang="en-US" sz="1600" dirty="0" smtClean="0">
                <a:solidFill>
                  <a:srgbClr val="000000"/>
                </a:solidFill>
                <a:latin typeface="微软雅黑" panose="020B0503020204020204" pitchFamily="34" charset="-122"/>
                <a:ea typeface="微软雅黑" panose="020B0503020204020204" pitchFamily="34" charset="-122"/>
              </a:rPr>
              <a:t>不含氟</a:t>
            </a:r>
          </a:p>
        </p:txBody>
      </p:sp>
      <p:pic>
        <p:nvPicPr>
          <p:cNvPr id="8" name="图片 7"/>
          <p:cNvPicPr>
            <a:picLocks noChangeAspect="1"/>
          </p:cNvPicPr>
          <p:nvPr/>
        </p:nvPicPr>
        <p:blipFill>
          <a:blip r:embed="rId4"/>
          <a:srcRect/>
          <a:stretch>
            <a:fillRect/>
          </a:stretch>
        </p:blipFill>
        <p:spPr>
          <a:xfrm>
            <a:off x="4852670" y="3768725"/>
            <a:ext cx="1432560" cy="2649855"/>
          </a:xfrm>
          <a:prstGeom prst="rect">
            <a:avLst/>
          </a:prstGeom>
        </p:spPr>
      </p:pic>
      <p:pic>
        <p:nvPicPr>
          <p:cNvPr id="11" name="图片 10"/>
          <p:cNvPicPr>
            <a:picLocks noChangeAspect="1"/>
          </p:cNvPicPr>
          <p:nvPr/>
        </p:nvPicPr>
        <p:blipFill>
          <a:blip r:embed="rId5"/>
          <a:stretch>
            <a:fillRect/>
          </a:stretch>
        </p:blipFill>
        <p:spPr>
          <a:xfrm>
            <a:off x="6130925" y="1109345"/>
            <a:ext cx="2157730" cy="2394585"/>
          </a:xfrm>
          <a:prstGeom prst="rect">
            <a:avLst/>
          </a:prstGeom>
        </p:spPr>
      </p:pic>
      <p:sp>
        <p:nvSpPr>
          <p:cNvPr id="12" name="文本框 11"/>
          <p:cNvSpPr txBox="1"/>
          <p:nvPr/>
        </p:nvSpPr>
        <p:spPr>
          <a:xfrm>
            <a:off x="379095" y="3541395"/>
            <a:ext cx="179705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背板</a:t>
            </a:r>
          </a:p>
        </p:txBody>
      </p:sp>
      <p:sp>
        <p:nvSpPr>
          <p:cNvPr id="2" name="标题 1"/>
          <p:cNvSpPr txBox="1"/>
          <p:nvPr/>
        </p:nvSpPr>
        <p:spPr bwMode="auto">
          <a:xfrm>
            <a:off x="175895" y="326708"/>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辅料介绍</a:t>
            </a:r>
          </a:p>
        </p:txBody>
      </p:sp>
      <p:pic>
        <p:nvPicPr>
          <p:cNvPr id="5" name="图片 4"/>
          <p:cNvPicPr>
            <a:picLocks noChangeAspect="1"/>
          </p:cNvPicPr>
          <p:nvPr/>
        </p:nvPicPr>
        <p:blipFill>
          <a:blip r:embed="rId6"/>
          <a:stretch>
            <a:fillRect/>
          </a:stretch>
        </p:blipFill>
        <p:spPr>
          <a:xfrm>
            <a:off x="6479540" y="3856355"/>
            <a:ext cx="2615565" cy="256159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34" name="Rectangle 19"/>
          <p:cNvSpPr>
            <a:spLocks noChangeArrowheads="1"/>
          </p:cNvSpPr>
          <p:nvPr/>
        </p:nvSpPr>
        <p:spPr bwMode="gray">
          <a:xfrm>
            <a:off x="1187624" y="2348880"/>
            <a:ext cx="704039" cy="369332"/>
          </a:xfrm>
          <a:prstGeom prst="rect">
            <a:avLst/>
          </a:prstGeom>
          <a:noFill/>
          <a:ln w="9525" algn="ctr">
            <a:noFill/>
            <a:miter lim="800000"/>
          </a:ln>
        </p:spPr>
        <p:txBody>
          <a:bodyPr wrap="none">
            <a:spAutoFit/>
          </a:bodyPr>
          <a:lstStyle/>
          <a:p>
            <a:pPr eaLnBrk="0" hangingPunct="0">
              <a:buClr>
                <a:srgbClr val="FF3300"/>
              </a:buClr>
              <a:buSzPct val="115000"/>
            </a:pPr>
            <a:r>
              <a:rPr lang="en-US" altLang="zh-CN" sz="1600" b="1" dirty="0">
                <a:solidFill>
                  <a:srgbClr val="FFFFFF"/>
                </a:solidFill>
              </a:rPr>
              <a:t> </a:t>
            </a:r>
            <a:r>
              <a:rPr lang="zh-CN" altLang="en-US" b="1" dirty="0" smtClean="0">
                <a:solidFill>
                  <a:srgbClr val="FFFFFF"/>
                </a:solidFill>
                <a:latin typeface="微软雅黑" panose="020B0503020204020204" pitchFamily="34" charset="-122"/>
                <a:ea typeface="微软雅黑" panose="020B0503020204020204" pitchFamily="34" charset="-122"/>
              </a:rPr>
              <a:t>背板</a:t>
            </a:r>
            <a:endParaRPr lang="en-US" altLang="zh-CN" b="1" dirty="0" smtClean="0">
              <a:solidFill>
                <a:srgbClr val="FFFFFF"/>
              </a:solidFill>
              <a:latin typeface="微软雅黑" panose="020B0503020204020204" pitchFamily="34" charset="-122"/>
              <a:ea typeface="微软雅黑" panose="020B0503020204020204" pitchFamily="34" charset="-122"/>
            </a:endParaRPr>
          </a:p>
        </p:txBody>
      </p:sp>
      <p:pic>
        <p:nvPicPr>
          <p:cNvPr id="11" name="图片 10"/>
          <p:cNvPicPr/>
          <p:nvPr/>
        </p:nvPicPr>
        <p:blipFill>
          <a:blip r:embed="rId4"/>
          <a:stretch>
            <a:fillRect/>
          </a:stretch>
        </p:blipFill>
        <p:spPr>
          <a:xfrm>
            <a:off x="640080" y="1362710"/>
            <a:ext cx="3352165" cy="1857375"/>
          </a:xfrm>
          <a:prstGeom prst="rect">
            <a:avLst/>
          </a:prstGeom>
        </p:spPr>
      </p:pic>
      <p:pic>
        <p:nvPicPr>
          <p:cNvPr id="12" name="图片 11"/>
          <p:cNvPicPr/>
          <p:nvPr/>
        </p:nvPicPr>
        <p:blipFill>
          <a:blip r:embed="rId5"/>
          <a:stretch>
            <a:fillRect/>
          </a:stretch>
        </p:blipFill>
        <p:spPr>
          <a:xfrm>
            <a:off x="4114800" y="1356360"/>
            <a:ext cx="3351625" cy="1857614"/>
          </a:xfrm>
          <a:prstGeom prst="rect">
            <a:avLst/>
          </a:prstGeom>
        </p:spPr>
      </p:pic>
      <p:sp>
        <p:nvSpPr>
          <p:cNvPr id="13" name="object 7"/>
          <p:cNvSpPr/>
          <p:nvPr/>
        </p:nvSpPr>
        <p:spPr>
          <a:xfrm>
            <a:off x="647700" y="3364230"/>
            <a:ext cx="3351625" cy="1857614"/>
          </a:xfrm>
          <a:prstGeom prst="rect">
            <a:avLst/>
          </a:prstGeom>
          <a:blipFill>
            <a:blip r:embed="rId6" cstate="print"/>
            <a:stretch>
              <a:fillRect/>
            </a:stretch>
          </a:blipFill>
        </p:spPr>
        <p:txBody>
          <a:bodyPr wrap="square" lIns="0" tIns="0" rIns="0" bIns="0" rtlCol="0"/>
          <a:lstStyle/>
          <a:p>
            <a:endParaRPr/>
          </a:p>
        </p:txBody>
      </p:sp>
      <p:pic>
        <p:nvPicPr>
          <p:cNvPr id="6" name="图片 5"/>
          <p:cNvPicPr/>
          <p:nvPr/>
        </p:nvPicPr>
        <p:blipFill>
          <a:blip r:embed="rId7"/>
          <a:stretch>
            <a:fillRect/>
          </a:stretch>
        </p:blipFill>
        <p:spPr>
          <a:xfrm>
            <a:off x="4097655" y="3367405"/>
            <a:ext cx="3351625" cy="1857614"/>
          </a:xfrm>
          <a:prstGeom prst="rect">
            <a:avLst/>
          </a:prstGeom>
        </p:spPr>
      </p:pic>
      <p:sp>
        <p:nvSpPr>
          <p:cNvPr id="7" name="文本框 6"/>
          <p:cNvSpPr txBox="1"/>
          <p:nvPr/>
        </p:nvSpPr>
        <p:spPr>
          <a:xfrm>
            <a:off x="568960" y="882015"/>
            <a:ext cx="228981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边框</a:t>
            </a:r>
          </a:p>
        </p:txBody>
      </p:sp>
      <p:sp>
        <p:nvSpPr>
          <p:cNvPr id="2" name="文本框 1"/>
          <p:cNvSpPr txBox="1"/>
          <p:nvPr/>
        </p:nvSpPr>
        <p:spPr>
          <a:xfrm>
            <a:off x="611505" y="5285105"/>
            <a:ext cx="5990590" cy="1322070"/>
          </a:xfrm>
          <a:prstGeom prst="rect">
            <a:avLst/>
          </a:prstGeom>
          <a:noFill/>
        </p:spPr>
        <p:txBody>
          <a:bodyPr wrap="square" rtlCol="0">
            <a:spAutoFit/>
          </a:bodyPr>
          <a:lstStyle/>
          <a:p>
            <a:pPr marL="171450" indent="-171450">
              <a:lnSpc>
                <a:spcPct val="200000"/>
              </a:lnSpc>
              <a:buFontTx/>
              <a:buChar char="•"/>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铝合金成分或其他高强度高分子材料。</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1450" indent="-171450">
              <a:lnSpc>
                <a:spcPct val="200000"/>
              </a:lnSpc>
              <a:buFontTx/>
              <a:buChar char="•"/>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作用：支撑</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方便运输</a:t>
            </a:r>
            <a:r>
              <a:rPr lang="en-US" altLang="zh-CN" sz="1600" dirty="0" smtClean="0">
                <a:solidFill>
                  <a:srgbClr val="000000"/>
                </a:solidFill>
                <a:latin typeface="微软雅黑" panose="020B0503020204020204" pitchFamily="34" charset="-122"/>
                <a:ea typeface="微软雅黑" panose="020B0503020204020204" pitchFamily="34" charset="-122"/>
                <a:sym typeface="+mn-ea"/>
              </a:rPr>
              <a:t>/</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安装</a:t>
            </a:r>
            <a:endParaRPr lang="zh-CN" altLang="en-US" sz="1600" dirty="0" smtClean="0">
              <a:solidFill>
                <a:srgbClr val="000000"/>
              </a:solidFill>
              <a:latin typeface="微软雅黑" panose="020B0503020204020204" pitchFamily="34" charset="-122"/>
              <a:ea typeface="微软雅黑" panose="020B0503020204020204" pitchFamily="34" charset="-122"/>
            </a:endParaRPr>
          </a:p>
          <a:p>
            <a:endParaRPr lang="zh-CN" altLang="en-US" sz="1600" dirty="0" smtClean="0">
              <a:solidFill>
                <a:srgbClr val="000000"/>
              </a:solidFill>
              <a:latin typeface="微软雅黑" panose="020B0503020204020204" pitchFamily="34" charset="-122"/>
              <a:ea typeface="微软雅黑" panose="020B0503020204020204" pitchFamily="34" charset="-122"/>
            </a:endParaRPr>
          </a:p>
        </p:txBody>
      </p:sp>
      <p:sp>
        <p:nvSpPr>
          <p:cNvPr id="4" name="标题 1"/>
          <p:cNvSpPr txBox="1"/>
          <p:nvPr/>
        </p:nvSpPr>
        <p:spPr bwMode="auto">
          <a:xfrm>
            <a:off x="175895" y="326708"/>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辅料介绍</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3" name="object 2"/>
          <p:cNvSpPr/>
          <p:nvPr/>
        </p:nvSpPr>
        <p:spPr>
          <a:xfrm>
            <a:off x="6202045" y="1198880"/>
            <a:ext cx="2360295" cy="2281555"/>
          </a:xfrm>
          <a:prstGeom prst="rect">
            <a:avLst/>
          </a:prstGeom>
          <a:blipFill>
            <a:blip r:embed="rId4" cstate="print"/>
            <a:stretch>
              <a:fillRect/>
            </a:stretch>
          </a:blipFill>
        </p:spPr>
        <p:txBody>
          <a:bodyPr wrap="square" lIns="0" tIns="0" rIns="0" bIns="0" rtlCol="0"/>
          <a:lstStyle/>
          <a:p>
            <a:endParaRPr/>
          </a:p>
        </p:txBody>
      </p:sp>
      <p:sp>
        <p:nvSpPr>
          <p:cNvPr id="4" name="object 3"/>
          <p:cNvSpPr txBox="1"/>
          <p:nvPr/>
        </p:nvSpPr>
        <p:spPr>
          <a:xfrm>
            <a:off x="603250" y="1430020"/>
            <a:ext cx="4861560" cy="1477010"/>
          </a:xfrm>
          <a:prstGeom prst="rect">
            <a:avLst/>
          </a:prstGeom>
        </p:spPr>
        <p:txBody>
          <a:bodyPr vert="horz" wrap="square" lIns="0" tIns="0" rIns="0" bIns="0" rtlCol="0">
            <a:spAutoFit/>
          </a:bodyPr>
          <a:lstStyle/>
          <a:p>
            <a:pPr marL="12700" marR="5080" algn="just" fontAlgn="auto">
              <a:lnSpc>
                <a:spcPct val="150000"/>
              </a:lnSpc>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接线盒</a:t>
            </a: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在组件端是</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组件</a:t>
            </a: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内部电路的连接端口，在系统端是组件与组件之间的连接器</a:t>
            </a:r>
          </a:p>
          <a:p>
            <a:pPr marL="12700" marR="5080" algn="just" fontAlgn="auto">
              <a:lnSpc>
                <a:spcPct val="150000"/>
              </a:lnSpc>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在终端电站中线盒内的旁路二极管设计还能有效的防止热斑效应的影响</a:t>
            </a:r>
            <a:endPar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466090" y="862965"/>
            <a:ext cx="220091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接线盒</a:t>
            </a:r>
          </a:p>
        </p:txBody>
      </p:sp>
      <p:sp>
        <p:nvSpPr>
          <p:cNvPr id="8" name="文本框 7"/>
          <p:cNvSpPr txBox="1"/>
          <p:nvPr/>
        </p:nvSpPr>
        <p:spPr>
          <a:xfrm>
            <a:off x="466090" y="3800475"/>
            <a:ext cx="220091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硅胶</a:t>
            </a:r>
          </a:p>
        </p:txBody>
      </p:sp>
      <p:sp>
        <p:nvSpPr>
          <p:cNvPr id="9" name="文本框 8"/>
          <p:cNvSpPr txBox="1"/>
          <p:nvPr/>
        </p:nvSpPr>
        <p:spPr>
          <a:xfrm>
            <a:off x="494030" y="4199255"/>
            <a:ext cx="5018405" cy="2306955"/>
          </a:xfrm>
          <a:prstGeom prst="rect">
            <a:avLst/>
          </a:prstGeom>
          <a:noFill/>
        </p:spPr>
        <p:txBody>
          <a:bodyPr wrap="square" rtlCol="0">
            <a:spAutoFit/>
          </a:bodyPr>
          <a:lstStyle/>
          <a:p>
            <a:pPr marL="0" indent="0" fontAlgn="auto">
              <a:lnSpc>
                <a:spcPct val="150000"/>
              </a:lnSpc>
              <a:buFontTx/>
              <a:buNone/>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膏状胶料，它能在室温下与空气中的水分结合</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发生</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交联，硫化成为高性能弹性体，它是一种优良的金属及非金属材料的粘结剂和密封剂</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50000"/>
              </a:lnSpc>
              <a:buFontTx/>
              <a:buNone/>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作用：密封/绝缘/粘接</a:t>
            </a:r>
          </a:p>
          <a:p>
            <a:pPr marL="0" indent="0" fontAlgn="auto">
              <a:lnSpc>
                <a:spcPct val="150000"/>
              </a:lnSpc>
              <a:buFontTx/>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通常有单组分硅胶和双组份硅胶两种类型，分别用于边框、线盒底部粘接及线盒内空间灌封</a:t>
            </a:r>
          </a:p>
        </p:txBody>
      </p:sp>
      <p:pic>
        <p:nvPicPr>
          <p:cNvPr id="6" name="图片 5"/>
          <p:cNvPicPr/>
          <p:nvPr/>
        </p:nvPicPr>
        <p:blipFill>
          <a:blip r:embed="rId5"/>
          <a:stretch>
            <a:fillRect/>
          </a:stretch>
        </p:blipFill>
        <p:spPr>
          <a:xfrm>
            <a:off x="6266815" y="4072255"/>
            <a:ext cx="2361565" cy="2341880"/>
          </a:xfrm>
          <a:prstGeom prst="rect">
            <a:avLst/>
          </a:prstGeom>
        </p:spPr>
      </p:pic>
      <p:sp>
        <p:nvSpPr>
          <p:cNvPr id="12" name="标题 1"/>
          <p:cNvSpPr txBox="1"/>
          <p:nvPr/>
        </p:nvSpPr>
        <p:spPr bwMode="auto">
          <a:xfrm>
            <a:off x="175895" y="326708"/>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辅料介绍</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6" name="Text Box 9"/>
          <p:cNvSpPr txBox="1">
            <a:spLocks noChangeArrowheads="1"/>
          </p:cNvSpPr>
          <p:nvPr/>
        </p:nvSpPr>
        <p:spPr bwMode="gray">
          <a:xfrm>
            <a:off x="1385889" y="2312457"/>
            <a:ext cx="1114409" cy="369332"/>
          </a:xfrm>
          <a:prstGeom prst="rect">
            <a:avLst/>
          </a:prstGeom>
          <a:noFill/>
          <a:ln w="9525" algn="ctr">
            <a:noFill/>
            <a:miter lim="800000"/>
          </a:ln>
        </p:spPr>
        <p:txBody>
          <a:bodyPr wrap="none">
            <a:spAutoFit/>
          </a:bodyPr>
          <a:lstStyle/>
          <a:p>
            <a:pPr algn="ctr" eaLnBrk="0" hangingPunct="0"/>
            <a:r>
              <a:rPr lang="zh-CN" altLang="en-US" b="1" smtClean="0">
                <a:solidFill>
                  <a:schemeClr val="bg1"/>
                </a:solidFill>
                <a:latin typeface="华文楷体" panose="02010600040101010101" pitchFamily="2" charset="-122"/>
                <a:ea typeface="华文楷体" panose="02010600040101010101" pitchFamily="2" charset="-122"/>
              </a:rPr>
              <a:t>背板裁切</a:t>
            </a:r>
            <a:endParaRPr lang="en-US" altLang="zh-CN" b="1" dirty="0">
              <a:solidFill>
                <a:schemeClr val="bg1"/>
              </a:solidFill>
              <a:latin typeface="华文楷体" panose="02010600040101010101" pitchFamily="2" charset="-122"/>
              <a:ea typeface="华文楷体" panose="02010600040101010101" pitchFamily="2" charset="-122"/>
            </a:endParaRPr>
          </a:p>
        </p:txBody>
      </p:sp>
      <p:sp>
        <p:nvSpPr>
          <p:cNvPr id="2" name="Text Box 14"/>
          <p:cNvSpPr txBox="1">
            <a:spLocks noChangeArrowheads="1"/>
          </p:cNvSpPr>
          <p:nvPr/>
        </p:nvSpPr>
        <p:spPr bwMode="gray">
          <a:xfrm>
            <a:off x="3896671" y="2312457"/>
            <a:ext cx="1103957" cy="369332"/>
          </a:xfrm>
          <a:prstGeom prst="rect">
            <a:avLst/>
          </a:prstGeom>
          <a:noFill/>
          <a:ln w="9525" algn="ctr">
            <a:noFill/>
            <a:miter lim="800000"/>
          </a:ln>
        </p:spPr>
        <p:txBody>
          <a:bodyPr wrap="none">
            <a:spAutoFit/>
          </a:bodyPr>
          <a:lstStyle/>
          <a:p>
            <a:pPr algn="ctr" eaLnBrk="0" hangingPunct="0"/>
            <a:r>
              <a:rPr lang="en-US" altLang="zh-CN" b="1" smtClean="0">
                <a:solidFill>
                  <a:schemeClr val="bg1"/>
                </a:solidFill>
                <a:latin typeface="华文楷体" panose="02010600040101010101" pitchFamily="2" charset="-122"/>
                <a:ea typeface="华文楷体" panose="02010600040101010101" pitchFamily="2" charset="-122"/>
              </a:rPr>
              <a:t>EVA</a:t>
            </a:r>
            <a:r>
              <a:rPr lang="zh-CN" altLang="en-US" b="1" smtClean="0">
                <a:solidFill>
                  <a:schemeClr val="bg1"/>
                </a:solidFill>
                <a:latin typeface="华文楷体" panose="02010600040101010101" pitchFamily="2" charset="-122"/>
                <a:ea typeface="华文楷体" panose="02010600040101010101" pitchFamily="2" charset="-122"/>
              </a:rPr>
              <a:t>裁切</a:t>
            </a:r>
            <a:endParaRPr lang="en-US" altLang="zh-CN" b="1" dirty="0">
              <a:solidFill>
                <a:schemeClr val="bg1"/>
              </a:solidFill>
              <a:latin typeface="华文楷体" panose="02010600040101010101" pitchFamily="2" charset="-122"/>
              <a:ea typeface="华文楷体" panose="02010600040101010101" pitchFamily="2" charset="-122"/>
            </a:endParaRPr>
          </a:p>
        </p:txBody>
      </p:sp>
      <p:pic>
        <p:nvPicPr>
          <p:cNvPr id="3" name="图片 2"/>
          <p:cNvPicPr/>
          <p:nvPr/>
        </p:nvPicPr>
        <p:blipFill>
          <a:blip r:embed="rId4"/>
          <a:stretch>
            <a:fillRect/>
          </a:stretch>
        </p:blipFill>
        <p:spPr>
          <a:xfrm>
            <a:off x="266700" y="1270635"/>
            <a:ext cx="2736020" cy="2088015"/>
          </a:xfrm>
          <a:prstGeom prst="rect">
            <a:avLst/>
          </a:prstGeom>
        </p:spPr>
      </p:pic>
      <p:pic>
        <p:nvPicPr>
          <p:cNvPr id="4" name="图片 3"/>
          <p:cNvPicPr/>
          <p:nvPr/>
        </p:nvPicPr>
        <p:blipFill>
          <a:blip r:embed="rId5"/>
          <a:stretch>
            <a:fillRect/>
          </a:stretch>
        </p:blipFill>
        <p:spPr>
          <a:xfrm>
            <a:off x="3221355" y="1247140"/>
            <a:ext cx="2736020" cy="2088015"/>
          </a:xfrm>
          <a:prstGeom prst="rect">
            <a:avLst/>
          </a:prstGeom>
        </p:spPr>
      </p:pic>
      <p:sp>
        <p:nvSpPr>
          <p:cNvPr id="18" name="圆角矩形 17"/>
          <p:cNvSpPr/>
          <p:nvPr/>
        </p:nvSpPr>
        <p:spPr>
          <a:xfrm>
            <a:off x="280035" y="1275715"/>
            <a:ext cx="94805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物料拆封</a:t>
            </a:r>
          </a:p>
        </p:txBody>
      </p:sp>
      <p:sp>
        <p:nvSpPr>
          <p:cNvPr id="19" name="圆角矩形 18"/>
          <p:cNvSpPr/>
          <p:nvPr/>
        </p:nvSpPr>
        <p:spPr>
          <a:xfrm>
            <a:off x="3221990" y="1256030"/>
            <a:ext cx="1010920" cy="401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物料穿过上料轴</a:t>
            </a:r>
          </a:p>
        </p:txBody>
      </p:sp>
      <p:pic>
        <p:nvPicPr>
          <p:cNvPr id="22" name="图片 21"/>
          <p:cNvPicPr/>
          <p:nvPr/>
        </p:nvPicPr>
        <p:blipFill>
          <a:blip r:embed="rId6"/>
          <a:stretch>
            <a:fillRect/>
          </a:stretch>
        </p:blipFill>
        <p:spPr>
          <a:xfrm>
            <a:off x="6146800" y="1271905"/>
            <a:ext cx="2736020" cy="2088015"/>
          </a:xfrm>
          <a:prstGeom prst="rect">
            <a:avLst/>
          </a:prstGeom>
        </p:spPr>
      </p:pic>
      <p:pic>
        <p:nvPicPr>
          <p:cNvPr id="23" name="图片 22"/>
          <p:cNvPicPr/>
          <p:nvPr/>
        </p:nvPicPr>
        <p:blipFill>
          <a:blip r:embed="rId7"/>
          <a:stretch>
            <a:fillRect/>
          </a:stretch>
        </p:blipFill>
        <p:spPr>
          <a:xfrm>
            <a:off x="6137910" y="3864610"/>
            <a:ext cx="2736020" cy="2088015"/>
          </a:xfrm>
          <a:prstGeom prst="rect">
            <a:avLst/>
          </a:prstGeom>
        </p:spPr>
      </p:pic>
      <p:pic>
        <p:nvPicPr>
          <p:cNvPr id="24" name="图片 23"/>
          <p:cNvPicPr/>
          <p:nvPr/>
        </p:nvPicPr>
        <p:blipFill>
          <a:blip r:embed="rId8"/>
          <a:stretch>
            <a:fillRect/>
          </a:stretch>
        </p:blipFill>
        <p:spPr>
          <a:xfrm>
            <a:off x="3222625" y="3863340"/>
            <a:ext cx="2736020" cy="2088015"/>
          </a:xfrm>
          <a:prstGeom prst="rect">
            <a:avLst/>
          </a:prstGeom>
        </p:spPr>
      </p:pic>
      <p:pic>
        <p:nvPicPr>
          <p:cNvPr id="25" name="图片 24"/>
          <p:cNvPicPr/>
          <p:nvPr/>
        </p:nvPicPr>
        <p:blipFill>
          <a:blip r:embed="rId9"/>
          <a:stretch>
            <a:fillRect/>
          </a:stretch>
        </p:blipFill>
        <p:spPr>
          <a:xfrm>
            <a:off x="259715" y="3862070"/>
            <a:ext cx="2736020" cy="2088015"/>
          </a:xfrm>
          <a:prstGeom prst="rect">
            <a:avLst/>
          </a:prstGeom>
        </p:spPr>
      </p:pic>
      <p:sp>
        <p:nvSpPr>
          <p:cNvPr id="20" name="燕尾形箭头 19"/>
          <p:cNvSpPr/>
          <p:nvPr/>
        </p:nvSpPr>
        <p:spPr>
          <a:xfrm>
            <a:off x="2839720" y="2321560"/>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1" name="燕尾形箭头 20"/>
          <p:cNvSpPr/>
          <p:nvPr/>
        </p:nvSpPr>
        <p:spPr>
          <a:xfrm>
            <a:off x="5836285" y="232219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6" name="圆角矩形 25"/>
          <p:cNvSpPr/>
          <p:nvPr/>
        </p:nvSpPr>
        <p:spPr>
          <a:xfrm>
            <a:off x="6135370" y="1276350"/>
            <a:ext cx="1010920" cy="401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物料穿张紧轴</a:t>
            </a:r>
          </a:p>
        </p:txBody>
      </p:sp>
      <p:sp>
        <p:nvSpPr>
          <p:cNvPr id="29" name="燕尾形箭头 28"/>
          <p:cNvSpPr/>
          <p:nvPr/>
        </p:nvSpPr>
        <p:spPr>
          <a:xfrm rot="5400000">
            <a:off x="7228840" y="3452495"/>
            <a:ext cx="575945" cy="28702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0" name="燕尾形箭头 29"/>
          <p:cNvSpPr/>
          <p:nvPr/>
        </p:nvSpPr>
        <p:spPr>
          <a:xfrm rot="10800000">
            <a:off x="2860040" y="4714240"/>
            <a:ext cx="492760" cy="29718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1" name="燕尾形箭头 30"/>
          <p:cNvSpPr/>
          <p:nvPr/>
        </p:nvSpPr>
        <p:spPr>
          <a:xfrm rot="10800000">
            <a:off x="5748655" y="4808855"/>
            <a:ext cx="492760" cy="29718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2" name="圆角矩形 31"/>
          <p:cNvSpPr/>
          <p:nvPr/>
        </p:nvSpPr>
        <p:spPr>
          <a:xfrm>
            <a:off x="6128385" y="3850640"/>
            <a:ext cx="1010920" cy="401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参数设置</a:t>
            </a:r>
          </a:p>
        </p:txBody>
      </p:sp>
      <p:sp>
        <p:nvSpPr>
          <p:cNvPr id="33" name="圆角矩形 32"/>
          <p:cNvSpPr/>
          <p:nvPr/>
        </p:nvSpPr>
        <p:spPr>
          <a:xfrm>
            <a:off x="262255" y="3848735"/>
            <a:ext cx="1010920" cy="401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物料收料</a:t>
            </a:r>
          </a:p>
        </p:txBody>
      </p:sp>
      <p:sp>
        <p:nvSpPr>
          <p:cNvPr id="34" name="圆角矩形 33"/>
          <p:cNvSpPr/>
          <p:nvPr/>
        </p:nvSpPr>
        <p:spPr>
          <a:xfrm>
            <a:off x="3233420" y="3872230"/>
            <a:ext cx="1010920" cy="401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尺寸点检</a:t>
            </a:r>
          </a:p>
        </p:txBody>
      </p:sp>
      <p:sp>
        <p:nvSpPr>
          <p:cNvPr id="5" name="矩形 4"/>
          <p:cNvSpPr/>
          <p:nvPr/>
        </p:nvSpPr>
        <p:spPr>
          <a:xfrm>
            <a:off x="164435" y="293668"/>
            <a:ext cx="2428892" cy="460375"/>
          </a:xfrm>
          <a:prstGeom prst="rect">
            <a:avLst/>
          </a:prstGeom>
        </p:spPr>
        <p:txBody>
          <a:bodyPr wrap="square">
            <a:spAutoFit/>
          </a:bodyPr>
          <a:lstStyle/>
          <a:p>
            <a:pPr algn="l"/>
            <a:r>
              <a:rPr lang="zh-CN" altLang="en-US" sz="2400" b="1" smtClean="0">
                <a:solidFill>
                  <a:schemeClr val="tx1"/>
                </a:solidFill>
                <a:latin typeface="微软雅黑" panose="020B0503020204020204" pitchFamily="34" charset="-122"/>
                <a:ea typeface="微软雅黑" panose="020B0503020204020204" pitchFamily="34" charset="-122"/>
              </a:rPr>
              <a:t>辅料裁切</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27" name="矩形 26"/>
          <p:cNvSpPr/>
          <p:nvPr/>
        </p:nvSpPr>
        <p:spPr>
          <a:xfrm>
            <a:off x="151735" y="298748"/>
            <a:ext cx="2428892" cy="460375"/>
          </a:xfrm>
          <a:prstGeom prst="rect">
            <a:avLst/>
          </a:prstGeom>
        </p:spPr>
        <p:txBody>
          <a:bodyPr wrap="square">
            <a:spAutoFit/>
          </a:bodyPr>
          <a:lstStyle/>
          <a:p>
            <a:pPr algn="l"/>
            <a:r>
              <a:rPr lang="zh-CN" altLang="en-US" sz="2400" b="1" smtClean="0">
                <a:solidFill>
                  <a:schemeClr val="tx1"/>
                </a:solidFill>
                <a:latin typeface="微软雅黑" panose="020B0503020204020204" pitchFamily="34" charset="-122"/>
                <a:ea typeface="微软雅黑" panose="020B0503020204020204" pitchFamily="34" charset="-122"/>
              </a:rPr>
              <a:t>辅料裁切</a:t>
            </a:r>
          </a:p>
        </p:txBody>
      </p:sp>
      <p:sp>
        <p:nvSpPr>
          <p:cNvPr id="2" name="AutoShape 3"/>
          <p:cNvSpPr>
            <a:spLocks noChangeArrowheads="1"/>
          </p:cNvSpPr>
          <p:nvPr/>
        </p:nvSpPr>
        <p:spPr bwMode="gray">
          <a:xfrm>
            <a:off x="656278" y="2549952"/>
            <a:ext cx="2297113" cy="3155950"/>
          </a:xfrm>
          <a:prstGeom prst="roundRect">
            <a:avLst>
              <a:gd name="adj" fmla="val 4690"/>
            </a:avLst>
          </a:prstGeom>
          <a:solidFill>
            <a:srgbClr val="A9DC86"/>
          </a:solidFill>
          <a:ln w="9525">
            <a:round/>
          </a:ln>
          <a:scene3d>
            <a:camera prst="legacyObliqueTopRight"/>
            <a:lightRig rig="legacyFlat3" dir="b"/>
          </a:scene3d>
          <a:sp3d extrusionH="430200" prstMaterial="legacyMatte">
            <a:bevelT w="13500" h="13500" prst="angle"/>
            <a:bevelB w="13500" h="13500" prst="angle"/>
            <a:extrusionClr>
              <a:srgbClr val="A9DC86"/>
            </a:extrusionClr>
          </a:sp3d>
        </p:spPr>
        <p:txBody>
          <a:bodyPr wrap="none" anchor="ctr">
            <a:flatTx/>
          </a:bodyPr>
          <a:lstStyle/>
          <a:p>
            <a:endParaRPr lang="zh-CN" altLang="zh-CN">
              <a:latin typeface="华文楷体" panose="02010600040101010101" pitchFamily="2" charset="-122"/>
              <a:ea typeface="华文楷体" panose="02010600040101010101" pitchFamily="2" charset="-122"/>
            </a:endParaRPr>
          </a:p>
        </p:txBody>
      </p:sp>
      <p:sp>
        <p:nvSpPr>
          <p:cNvPr id="3" name="AutoShape 4"/>
          <p:cNvSpPr>
            <a:spLocks noChangeArrowheads="1"/>
          </p:cNvSpPr>
          <p:nvPr/>
        </p:nvSpPr>
        <p:spPr bwMode="gray">
          <a:xfrm>
            <a:off x="656278" y="1890966"/>
            <a:ext cx="2438400" cy="520874"/>
          </a:xfrm>
          <a:prstGeom prst="roundRect">
            <a:avLst>
              <a:gd name="adj" fmla="val 50000"/>
            </a:avLst>
          </a:prstGeom>
          <a:gradFill rotWithShape="1">
            <a:gsLst>
              <a:gs pos="0">
                <a:srgbClr val="66B828"/>
              </a:gs>
              <a:gs pos="100000">
                <a:srgbClr val="2F611D"/>
              </a:gs>
            </a:gsLst>
            <a:lin ang="5400000" scaled="1"/>
          </a:gradFill>
          <a:ln w="9525">
            <a:noFill/>
            <a:round/>
          </a:ln>
        </p:spPr>
        <p:txBody>
          <a:bodyPr wrap="none" anchor="ctr"/>
          <a:lstStyle/>
          <a:p>
            <a:endParaRPr lang="zh-CN" altLang="zh-CN">
              <a:latin typeface="华文楷体" panose="02010600040101010101" pitchFamily="2" charset="-122"/>
              <a:ea typeface="华文楷体" panose="02010600040101010101" pitchFamily="2" charset="-122"/>
            </a:endParaRPr>
          </a:p>
        </p:txBody>
      </p:sp>
      <p:sp>
        <p:nvSpPr>
          <p:cNvPr id="4" name="AutoShape 5"/>
          <p:cNvSpPr>
            <a:spLocks noChangeArrowheads="1"/>
          </p:cNvSpPr>
          <p:nvPr/>
        </p:nvSpPr>
        <p:spPr bwMode="gray">
          <a:xfrm>
            <a:off x="3318516" y="2549952"/>
            <a:ext cx="2295525" cy="3155950"/>
          </a:xfrm>
          <a:prstGeom prst="roundRect">
            <a:avLst>
              <a:gd name="adj" fmla="val 4690"/>
            </a:avLst>
          </a:prstGeom>
          <a:solidFill>
            <a:srgbClr val="F1D08F"/>
          </a:solidFill>
          <a:ln w="9525">
            <a:round/>
          </a:ln>
          <a:scene3d>
            <a:camera prst="legacyObliqueTopRight"/>
            <a:lightRig rig="legacyFlat3" dir="b"/>
          </a:scene3d>
          <a:sp3d extrusionH="430200" prstMaterial="legacyMatte">
            <a:bevelT w="13500" h="13500" prst="angle"/>
            <a:bevelB w="13500" h="13500" prst="angle"/>
            <a:extrusionClr>
              <a:srgbClr val="F1D08F"/>
            </a:extrusionClr>
          </a:sp3d>
        </p:spPr>
        <p:txBody>
          <a:bodyPr wrap="none" anchor="ctr">
            <a:flatTx/>
          </a:bodyPr>
          <a:lstStyle/>
          <a:p>
            <a:endParaRPr lang="zh-CN" altLang="zh-CN">
              <a:latin typeface="华文楷体" panose="02010600040101010101" pitchFamily="2" charset="-122"/>
              <a:ea typeface="华文楷体" panose="02010600040101010101" pitchFamily="2" charset="-122"/>
            </a:endParaRPr>
          </a:p>
        </p:txBody>
      </p:sp>
      <p:sp>
        <p:nvSpPr>
          <p:cNvPr id="6" name="AutoShape 6"/>
          <p:cNvSpPr>
            <a:spLocks noChangeArrowheads="1"/>
          </p:cNvSpPr>
          <p:nvPr/>
        </p:nvSpPr>
        <p:spPr bwMode="gray">
          <a:xfrm>
            <a:off x="5990596" y="2549952"/>
            <a:ext cx="2293937" cy="3155950"/>
          </a:xfrm>
          <a:prstGeom prst="roundRect">
            <a:avLst>
              <a:gd name="adj" fmla="val 4690"/>
            </a:avLst>
          </a:prstGeom>
          <a:solidFill>
            <a:srgbClr val="6FC5E3"/>
          </a:solidFill>
          <a:ln w="9525">
            <a:round/>
          </a:ln>
          <a:scene3d>
            <a:camera prst="legacyObliqueTopRight"/>
            <a:lightRig rig="legacyFlat3" dir="b"/>
          </a:scene3d>
          <a:sp3d extrusionH="430200" prstMaterial="legacyMatte">
            <a:bevelT w="13500" h="13500" prst="angle"/>
            <a:bevelB w="13500" h="13500" prst="angle"/>
            <a:extrusionClr>
              <a:srgbClr val="6FC5E3"/>
            </a:extrusionClr>
          </a:sp3d>
        </p:spPr>
        <p:txBody>
          <a:bodyPr wrap="none" anchor="ctr">
            <a:flatTx/>
          </a:bodyPr>
          <a:lstStyle/>
          <a:p>
            <a:endParaRPr lang="zh-CN" altLang="zh-CN">
              <a:latin typeface="华文楷体" panose="02010600040101010101" pitchFamily="2" charset="-122"/>
              <a:ea typeface="华文楷体" panose="02010600040101010101" pitchFamily="2" charset="-122"/>
            </a:endParaRPr>
          </a:p>
        </p:txBody>
      </p:sp>
      <p:sp>
        <p:nvSpPr>
          <p:cNvPr id="18" name="Text Box 9"/>
          <p:cNvSpPr txBox="1">
            <a:spLocks noChangeArrowheads="1"/>
          </p:cNvSpPr>
          <p:nvPr/>
        </p:nvSpPr>
        <p:spPr bwMode="gray">
          <a:xfrm>
            <a:off x="1394454" y="1953682"/>
            <a:ext cx="1097280" cy="368300"/>
          </a:xfrm>
          <a:prstGeom prst="rect">
            <a:avLst/>
          </a:prstGeom>
          <a:noFill/>
          <a:ln w="9525" algn="ctr">
            <a:noFill/>
            <a:miter lim="800000"/>
          </a:ln>
        </p:spPr>
        <p:txBody>
          <a:bodyPr wrap="none">
            <a:spAutoFit/>
          </a:bodyPr>
          <a:lstStyle/>
          <a:p>
            <a:pPr algn="ctr" eaLnBrk="0" hangingPunct="0"/>
            <a:r>
              <a:rPr lang="zh-CN" altLang="en-US" smtClean="0">
                <a:solidFill>
                  <a:schemeClr val="bg1"/>
                </a:solidFill>
                <a:latin typeface="微软雅黑" panose="020B0503020204020204" pitchFamily="34" charset="-122"/>
                <a:ea typeface="微软雅黑" panose="020B0503020204020204" pitchFamily="34" charset="-122"/>
              </a:rPr>
              <a:t>背板裁切</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9" name="Text Box 10"/>
          <p:cNvSpPr txBox="1">
            <a:spLocks noChangeArrowheads="1"/>
          </p:cNvSpPr>
          <p:nvPr/>
        </p:nvSpPr>
        <p:spPr bwMode="gray">
          <a:xfrm>
            <a:off x="616585" y="2714625"/>
            <a:ext cx="2403475" cy="2014855"/>
          </a:xfrm>
          <a:prstGeom prst="rect">
            <a:avLst/>
          </a:prstGeom>
          <a:noFill/>
          <a:ln w="9525" algn="ctr">
            <a:noFill/>
            <a:miter lim="800000"/>
          </a:ln>
        </p:spPr>
        <p:txBody>
          <a:bodyPr wrap="square">
            <a:spAutoFit/>
          </a:bodyPr>
          <a:lstStyle/>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温度：</a:t>
            </a:r>
            <a:r>
              <a:rPr lang="en-US" altLang="zh-CN" sz="1400" smtClean="0">
                <a:solidFill>
                  <a:schemeClr val="bg1"/>
                </a:solidFill>
                <a:latin typeface="微软雅黑" panose="020B0503020204020204" pitchFamily="34" charset="-122"/>
                <a:ea typeface="微软雅黑" panose="020B0503020204020204" pitchFamily="34" charset="-122"/>
              </a:rPr>
              <a:t>15-28</a:t>
            </a:r>
            <a:r>
              <a:rPr lang="zh-CN" altLang="en-US" sz="1400" smtClean="0">
                <a:solidFill>
                  <a:schemeClr val="bg1"/>
                </a:solidFill>
                <a:latin typeface="微软雅黑" panose="020B0503020204020204" pitchFamily="34" charset="-122"/>
                <a:ea typeface="微软雅黑" panose="020B0503020204020204" pitchFamily="34" charset="-122"/>
              </a:rPr>
              <a:t>℃</a:t>
            </a:r>
            <a:endParaRPr lang="en-US" altLang="zh-CN" sz="1400" smtClean="0">
              <a:solidFill>
                <a:schemeClr val="bg1"/>
              </a:solidFill>
              <a:latin typeface="微软雅黑" panose="020B0503020204020204" pitchFamily="34" charset="-122"/>
              <a:ea typeface="微软雅黑" panose="020B0503020204020204" pitchFamily="34" charset="-122"/>
            </a:endParaRP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湿度：＜</a:t>
            </a:r>
            <a:r>
              <a:rPr lang="en-US" altLang="zh-CN" sz="1400" smtClean="0">
                <a:solidFill>
                  <a:schemeClr val="bg1"/>
                </a:solidFill>
                <a:latin typeface="微软雅黑" panose="020B0503020204020204" pitchFamily="34" charset="-122"/>
                <a:ea typeface="微软雅黑" panose="020B0503020204020204" pitchFamily="34" charset="-122"/>
              </a:rPr>
              <a:t>60RH%</a:t>
            </a:r>
          </a:p>
          <a:p>
            <a:pPr eaLnBrk="0" hangingPunct="0">
              <a:lnSpc>
                <a:spcPts val="2500"/>
              </a:lnSpc>
              <a:buFont typeface="Wingdings" panose="05000000000000000000" pitchFamily="2" charset="2"/>
              <a:buChar char="u"/>
            </a:pPr>
            <a:r>
              <a:rPr lang="zh-CN" altLang="en-US" sz="1400" dirty="0">
                <a:solidFill>
                  <a:schemeClr val="bg1"/>
                </a:solidFill>
                <a:latin typeface="微软雅黑" panose="020B0503020204020204" pitchFamily="34" charset="-122"/>
                <a:ea typeface="微软雅黑" panose="020B0503020204020204" pitchFamily="34" charset="-122"/>
              </a:rPr>
              <a:t>管控时限：＜</a:t>
            </a:r>
            <a:r>
              <a:rPr lang="en-US" altLang="zh-CN" sz="1400" dirty="0">
                <a:solidFill>
                  <a:schemeClr val="bg1"/>
                </a:solidFill>
                <a:latin typeface="微软雅黑" panose="020B0503020204020204" pitchFamily="34" charset="-122"/>
                <a:ea typeface="微软雅黑" panose="020B0503020204020204" pitchFamily="34" charset="-122"/>
              </a:rPr>
              <a:t>6h</a:t>
            </a:r>
          </a:p>
          <a:p>
            <a:pPr eaLnBrk="0" hangingPunct="0">
              <a:lnSpc>
                <a:spcPts val="2500"/>
              </a:lnSpc>
              <a:buFont typeface="Wingdings" panose="05000000000000000000" pitchFamily="2" charset="2"/>
              <a:buChar char="u"/>
            </a:pPr>
            <a:r>
              <a:rPr lang="zh-CN" altLang="en-US" sz="1400" dirty="0">
                <a:solidFill>
                  <a:schemeClr val="bg1"/>
                </a:solidFill>
                <a:latin typeface="微软雅黑" panose="020B0503020204020204" pitchFamily="34" charset="-122"/>
                <a:ea typeface="微软雅黑" panose="020B0503020204020204" pitchFamily="34" charset="-122"/>
              </a:rPr>
              <a:t>尺寸点检：开班前首卷前</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张</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其余每卷首张</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机台维修后前</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卷</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张</a:t>
            </a:r>
          </a:p>
        </p:txBody>
      </p:sp>
      <p:sp>
        <p:nvSpPr>
          <p:cNvPr id="20" name="AutoShape 13"/>
          <p:cNvSpPr>
            <a:spLocks noChangeArrowheads="1"/>
          </p:cNvSpPr>
          <p:nvPr/>
        </p:nvSpPr>
        <p:spPr bwMode="gray">
          <a:xfrm>
            <a:off x="3323278" y="1890966"/>
            <a:ext cx="2438400" cy="538337"/>
          </a:xfrm>
          <a:prstGeom prst="roundRect">
            <a:avLst>
              <a:gd name="adj" fmla="val 50000"/>
            </a:avLst>
          </a:prstGeom>
          <a:gradFill rotWithShape="1">
            <a:gsLst>
              <a:gs pos="0">
                <a:srgbClr val="D79133"/>
              </a:gs>
              <a:gs pos="100000">
                <a:srgbClr val="634318"/>
              </a:gs>
            </a:gsLst>
            <a:lin ang="5400000" scaled="1"/>
          </a:gradFill>
          <a:ln w="9525">
            <a:noFill/>
            <a:round/>
          </a:ln>
        </p:spPr>
        <p:txBody>
          <a:bodyPr wrap="none" anchor="ctr"/>
          <a:lstStyle/>
          <a:p>
            <a:endParaRPr lang="zh-CN" altLang="zh-CN">
              <a:latin typeface="华文楷体" panose="02010600040101010101" pitchFamily="2" charset="-122"/>
              <a:ea typeface="华文楷体" panose="02010600040101010101" pitchFamily="2" charset="-122"/>
            </a:endParaRPr>
          </a:p>
        </p:txBody>
      </p:sp>
      <p:sp>
        <p:nvSpPr>
          <p:cNvPr id="21" name="Text Box 14"/>
          <p:cNvSpPr txBox="1">
            <a:spLocks noChangeArrowheads="1"/>
          </p:cNvSpPr>
          <p:nvPr/>
        </p:nvSpPr>
        <p:spPr bwMode="gray">
          <a:xfrm>
            <a:off x="3640930" y="1953682"/>
            <a:ext cx="1615440" cy="368300"/>
          </a:xfrm>
          <a:prstGeom prst="rect">
            <a:avLst/>
          </a:prstGeom>
          <a:noFill/>
          <a:ln w="9525" algn="ctr">
            <a:noFill/>
            <a:miter lim="800000"/>
          </a:ln>
        </p:spPr>
        <p:txBody>
          <a:bodyPr wrap="none">
            <a:spAutoFit/>
          </a:bodyPr>
          <a:lstStyle/>
          <a:p>
            <a:pPr lvl="0" algn="ctr" eaLnBrk="0" hangingPunct="0"/>
            <a:r>
              <a:rPr lang="zh-CN" altLang="en-US" smtClean="0">
                <a:solidFill>
                  <a:schemeClr val="bg1"/>
                </a:solidFill>
                <a:latin typeface="微软雅黑" panose="020B0503020204020204" pitchFamily="34" charset="-122"/>
                <a:ea typeface="微软雅黑" panose="020B0503020204020204" pitchFamily="34" charset="-122"/>
                <a:sym typeface="+mn-ea"/>
              </a:rPr>
              <a:t>EVA</a:t>
            </a:r>
            <a:r>
              <a:rPr lang="en-US" altLang="zh-CN" smtClean="0">
                <a:solidFill>
                  <a:schemeClr val="bg1"/>
                </a:solidFill>
                <a:latin typeface="微软雅黑" panose="020B0503020204020204" pitchFamily="34" charset="-122"/>
                <a:ea typeface="微软雅黑" panose="020B0503020204020204" pitchFamily="34" charset="-122"/>
                <a:sym typeface="+mn-ea"/>
              </a:rPr>
              <a:t>/POE</a:t>
            </a:r>
            <a:r>
              <a:rPr lang="zh-CN" altLang="en-US" smtClean="0">
                <a:solidFill>
                  <a:schemeClr val="bg1"/>
                </a:solidFill>
                <a:latin typeface="微软雅黑" panose="020B0503020204020204" pitchFamily="34" charset="-122"/>
                <a:ea typeface="微软雅黑" panose="020B0503020204020204" pitchFamily="34" charset="-122"/>
                <a:sym typeface="+mn-ea"/>
              </a:rPr>
              <a:t>裁切</a:t>
            </a:r>
          </a:p>
        </p:txBody>
      </p:sp>
      <p:sp>
        <p:nvSpPr>
          <p:cNvPr id="22" name="AutoShape 15"/>
          <p:cNvSpPr>
            <a:spLocks noChangeArrowheads="1"/>
          </p:cNvSpPr>
          <p:nvPr/>
        </p:nvSpPr>
        <p:spPr bwMode="gray">
          <a:xfrm>
            <a:off x="5990278" y="1890966"/>
            <a:ext cx="2438400" cy="520874"/>
          </a:xfrm>
          <a:prstGeom prst="roundRect">
            <a:avLst>
              <a:gd name="adj" fmla="val 50000"/>
            </a:avLst>
          </a:prstGeom>
          <a:gradFill rotWithShape="1">
            <a:gsLst>
              <a:gs pos="0">
                <a:srgbClr val="4B71DD"/>
              </a:gs>
              <a:gs pos="100000">
                <a:srgbClr val="233466"/>
              </a:gs>
            </a:gsLst>
            <a:lin ang="5400000" scaled="1"/>
          </a:gradFill>
          <a:ln w="9525">
            <a:noFill/>
            <a:round/>
          </a:ln>
        </p:spPr>
        <p:txBody>
          <a:bodyPr wrap="none" anchor="ctr"/>
          <a:lstStyle/>
          <a:p>
            <a:endParaRPr lang="zh-CN" altLang="zh-CN">
              <a:latin typeface="华文楷体" panose="02010600040101010101" pitchFamily="2" charset="-122"/>
              <a:ea typeface="华文楷体" panose="02010600040101010101" pitchFamily="2" charset="-122"/>
            </a:endParaRPr>
          </a:p>
        </p:txBody>
      </p:sp>
      <p:sp>
        <p:nvSpPr>
          <p:cNvPr id="23" name="Text Box 16"/>
          <p:cNvSpPr txBox="1">
            <a:spLocks noChangeArrowheads="1"/>
          </p:cNvSpPr>
          <p:nvPr/>
        </p:nvSpPr>
        <p:spPr bwMode="gray">
          <a:xfrm>
            <a:off x="6395762" y="1953682"/>
            <a:ext cx="1554480" cy="368300"/>
          </a:xfrm>
          <a:prstGeom prst="rect">
            <a:avLst/>
          </a:prstGeom>
          <a:noFill/>
          <a:ln w="9525" algn="ctr">
            <a:noFill/>
            <a:miter lim="800000"/>
          </a:ln>
        </p:spPr>
        <p:txBody>
          <a:bodyPr wrap="none">
            <a:spAutoFit/>
          </a:bodyPr>
          <a:lstStyle/>
          <a:p>
            <a:pPr lvl="0" algn="ctr" eaLnBrk="0" hangingPunct="0"/>
            <a:r>
              <a:rPr lang="zh-CN" altLang="en-US" smtClean="0">
                <a:solidFill>
                  <a:schemeClr val="bg1"/>
                </a:solidFill>
                <a:latin typeface="微软雅黑" panose="020B0503020204020204" pitchFamily="34" charset="-122"/>
                <a:ea typeface="微软雅黑" panose="020B0503020204020204" pitchFamily="34" charset="-122"/>
                <a:sym typeface="+mn-ea"/>
              </a:rPr>
              <a:t>涂锡铜带裁切</a:t>
            </a:r>
          </a:p>
        </p:txBody>
      </p:sp>
      <p:sp>
        <p:nvSpPr>
          <p:cNvPr id="24" name="Text Box 10"/>
          <p:cNvSpPr txBox="1">
            <a:spLocks noChangeArrowheads="1"/>
          </p:cNvSpPr>
          <p:nvPr/>
        </p:nvSpPr>
        <p:spPr bwMode="gray">
          <a:xfrm>
            <a:off x="3312160" y="2714625"/>
            <a:ext cx="2381885" cy="2014855"/>
          </a:xfrm>
          <a:prstGeom prst="rect">
            <a:avLst/>
          </a:prstGeom>
          <a:noFill/>
          <a:ln w="9525" algn="ctr">
            <a:noFill/>
            <a:miter lim="800000"/>
          </a:ln>
        </p:spPr>
        <p:txBody>
          <a:bodyPr wrap="square">
            <a:spAutoFit/>
          </a:bodyPr>
          <a:lstStyle/>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温度：</a:t>
            </a:r>
            <a:r>
              <a:rPr lang="en-US" altLang="zh-CN" sz="1400" smtClean="0">
                <a:solidFill>
                  <a:schemeClr val="bg1"/>
                </a:solidFill>
                <a:latin typeface="微软雅黑" panose="020B0503020204020204" pitchFamily="34" charset="-122"/>
                <a:ea typeface="微软雅黑" panose="020B0503020204020204" pitchFamily="34" charset="-122"/>
              </a:rPr>
              <a:t>15-28</a:t>
            </a:r>
            <a:r>
              <a:rPr lang="zh-CN" altLang="en-US" sz="1400" smtClean="0">
                <a:solidFill>
                  <a:schemeClr val="bg1"/>
                </a:solidFill>
                <a:latin typeface="微软雅黑" panose="020B0503020204020204" pitchFamily="34" charset="-122"/>
                <a:ea typeface="微软雅黑" panose="020B0503020204020204" pitchFamily="34" charset="-122"/>
              </a:rPr>
              <a:t>℃</a:t>
            </a:r>
            <a:endParaRPr lang="en-US" altLang="zh-CN" sz="1400" smtClean="0">
              <a:solidFill>
                <a:schemeClr val="bg1"/>
              </a:solidFill>
              <a:latin typeface="微软雅黑" panose="020B0503020204020204" pitchFamily="34" charset="-122"/>
              <a:ea typeface="微软雅黑" panose="020B0503020204020204" pitchFamily="34" charset="-122"/>
            </a:endParaRP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湿度：＜</a:t>
            </a:r>
            <a:r>
              <a:rPr lang="en-US" altLang="zh-CN" sz="1400" smtClean="0">
                <a:solidFill>
                  <a:schemeClr val="bg1"/>
                </a:solidFill>
                <a:latin typeface="微软雅黑" panose="020B0503020204020204" pitchFamily="34" charset="-122"/>
                <a:ea typeface="微软雅黑" panose="020B0503020204020204" pitchFamily="34" charset="-122"/>
              </a:rPr>
              <a:t>60RH%</a:t>
            </a:r>
          </a:p>
          <a:p>
            <a:pPr eaLnBrk="0" hangingPunct="0">
              <a:lnSpc>
                <a:spcPts val="2500"/>
              </a:lnSpc>
              <a:buFont typeface="Wingdings" panose="05000000000000000000" pitchFamily="2" charset="2"/>
              <a:buChar char="u"/>
            </a:pPr>
            <a:r>
              <a:rPr lang="zh-CN" altLang="en-US" sz="1400" dirty="0">
                <a:solidFill>
                  <a:schemeClr val="bg1"/>
                </a:solidFill>
                <a:latin typeface="微软雅黑" panose="020B0503020204020204" pitchFamily="34" charset="-122"/>
                <a:ea typeface="微软雅黑" panose="020B0503020204020204" pitchFamily="34" charset="-122"/>
                <a:sym typeface="+mn-ea"/>
              </a:rPr>
              <a:t>管控时限：＜</a:t>
            </a:r>
            <a:r>
              <a:rPr lang="en-US" altLang="zh-CN" sz="1400" dirty="0">
                <a:solidFill>
                  <a:schemeClr val="bg1"/>
                </a:solidFill>
                <a:latin typeface="微软雅黑" panose="020B0503020204020204" pitchFamily="34" charset="-122"/>
                <a:ea typeface="微软雅黑" panose="020B0503020204020204" pitchFamily="34" charset="-122"/>
                <a:sym typeface="+mn-ea"/>
              </a:rPr>
              <a:t>6h</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0" hangingPunct="0">
              <a:lnSpc>
                <a:spcPts val="2500"/>
              </a:lnSpc>
              <a:buFont typeface="Wingdings" panose="05000000000000000000" pitchFamily="2" charset="2"/>
              <a:buChar char="u"/>
            </a:pPr>
            <a:r>
              <a:rPr lang="zh-CN" altLang="en-US" sz="1400" dirty="0">
                <a:solidFill>
                  <a:schemeClr val="bg1"/>
                </a:solidFill>
                <a:latin typeface="微软雅黑" panose="020B0503020204020204" pitchFamily="34" charset="-122"/>
                <a:ea typeface="微软雅黑" panose="020B0503020204020204" pitchFamily="34" charset="-122"/>
                <a:sym typeface="+mn-ea"/>
              </a:rPr>
              <a:t>尺寸点检：开班前首卷前</a:t>
            </a:r>
            <a:r>
              <a:rPr lang="en-US" altLang="zh-CN" sz="1400" dirty="0">
                <a:solidFill>
                  <a:schemeClr val="bg1"/>
                </a:solidFill>
                <a:latin typeface="微软雅黑" panose="020B0503020204020204" pitchFamily="34" charset="-122"/>
                <a:ea typeface="微软雅黑" panose="020B0503020204020204" pitchFamily="34" charset="-122"/>
                <a:sym typeface="+mn-ea"/>
              </a:rPr>
              <a:t>2</a:t>
            </a:r>
            <a:r>
              <a:rPr lang="zh-CN" altLang="en-US" sz="1400" dirty="0">
                <a:solidFill>
                  <a:schemeClr val="bg1"/>
                </a:solidFill>
                <a:latin typeface="微软雅黑" panose="020B0503020204020204" pitchFamily="34" charset="-122"/>
                <a:ea typeface="微软雅黑" panose="020B0503020204020204" pitchFamily="34" charset="-122"/>
                <a:sym typeface="+mn-ea"/>
              </a:rPr>
              <a:t>张</a:t>
            </a:r>
            <a:r>
              <a:rPr lang="en-US" altLang="zh-CN" sz="1400" dirty="0">
                <a:solidFill>
                  <a:schemeClr val="bg1"/>
                </a:solidFill>
                <a:latin typeface="微软雅黑" panose="020B0503020204020204" pitchFamily="34" charset="-122"/>
                <a:ea typeface="微软雅黑" panose="020B0503020204020204" pitchFamily="34" charset="-122"/>
                <a:sym typeface="+mn-ea"/>
              </a:rPr>
              <a:t>/</a:t>
            </a:r>
            <a:r>
              <a:rPr lang="zh-CN" altLang="en-US" sz="1400" dirty="0">
                <a:solidFill>
                  <a:schemeClr val="bg1"/>
                </a:solidFill>
                <a:latin typeface="微软雅黑" panose="020B0503020204020204" pitchFamily="34" charset="-122"/>
                <a:ea typeface="微软雅黑" panose="020B0503020204020204" pitchFamily="34" charset="-122"/>
                <a:sym typeface="+mn-ea"/>
              </a:rPr>
              <a:t>其余每卷首张</a:t>
            </a:r>
            <a:r>
              <a:rPr lang="en-US" altLang="zh-CN" sz="1400" dirty="0">
                <a:solidFill>
                  <a:schemeClr val="bg1"/>
                </a:solidFill>
                <a:latin typeface="微软雅黑" panose="020B0503020204020204" pitchFamily="34" charset="-122"/>
                <a:ea typeface="微软雅黑" panose="020B0503020204020204" pitchFamily="34" charset="-122"/>
                <a:sym typeface="+mn-ea"/>
              </a:rPr>
              <a:t>/</a:t>
            </a:r>
            <a:r>
              <a:rPr lang="zh-CN" altLang="en-US" sz="1400" dirty="0">
                <a:solidFill>
                  <a:schemeClr val="bg1"/>
                </a:solidFill>
                <a:latin typeface="微软雅黑" panose="020B0503020204020204" pitchFamily="34" charset="-122"/>
                <a:ea typeface="微软雅黑" panose="020B0503020204020204" pitchFamily="34" charset="-122"/>
                <a:sym typeface="+mn-ea"/>
              </a:rPr>
              <a:t>机台维修后前</a:t>
            </a:r>
            <a:r>
              <a:rPr lang="en-US" altLang="zh-CN" sz="1400" dirty="0">
                <a:solidFill>
                  <a:schemeClr val="bg1"/>
                </a:solidFill>
                <a:latin typeface="微软雅黑" panose="020B0503020204020204" pitchFamily="34" charset="-122"/>
                <a:ea typeface="微软雅黑" panose="020B0503020204020204" pitchFamily="34" charset="-122"/>
                <a:sym typeface="+mn-ea"/>
              </a:rPr>
              <a:t>2</a:t>
            </a:r>
            <a:r>
              <a:rPr lang="zh-CN" altLang="en-US" sz="1400" dirty="0">
                <a:solidFill>
                  <a:schemeClr val="bg1"/>
                </a:solidFill>
                <a:latin typeface="微软雅黑" panose="020B0503020204020204" pitchFamily="34" charset="-122"/>
                <a:ea typeface="微软雅黑" panose="020B0503020204020204" pitchFamily="34" charset="-122"/>
                <a:sym typeface="+mn-ea"/>
              </a:rPr>
              <a:t>卷</a:t>
            </a:r>
            <a:r>
              <a:rPr lang="en-US" altLang="zh-CN" sz="1400" dirty="0">
                <a:solidFill>
                  <a:schemeClr val="bg1"/>
                </a:solidFill>
                <a:latin typeface="微软雅黑" panose="020B0503020204020204" pitchFamily="34" charset="-122"/>
                <a:ea typeface="微软雅黑" panose="020B0503020204020204" pitchFamily="34" charset="-122"/>
                <a:sym typeface="+mn-ea"/>
              </a:rPr>
              <a:t>2</a:t>
            </a:r>
            <a:r>
              <a:rPr lang="zh-CN" altLang="en-US" sz="1400" dirty="0">
                <a:solidFill>
                  <a:schemeClr val="bg1"/>
                </a:solidFill>
                <a:latin typeface="微软雅黑" panose="020B0503020204020204" pitchFamily="34" charset="-122"/>
                <a:ea typeface="微软雅黑" panose="020B0503020204020204" pitchFamily="34" charset="-122"/>
                <a:sym typeface="+mn-ea"/>
              </a:rPr>
              <a:t>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Text Box 10"/>
          <p:cNvSpPr txBox="1">
            <a:spLocks noChangeArrowheads="1"/>
          </p:cNvSpPr>
          <p:nvPr/>
        </p:nvSpPr>
        <p:spPr bwMode="gray">
          <a:xfrm>
            <a:off x="5906135" y="2714625"/>
            <a:ext cx="2644140" cy="2335530"/>
          </a:xfrm>
          <a:prstGeom prst="rect">
            <a:avLst/>
          </a:prstGeom>
          <a:noFill/>
          <a:ln w="9525" algn="ctr">
            <a:noFill/>
            <a:miter lim="800000"/>
          </a:ln>
        </p:spPr>
        <p:txBody>
          <a:bodyPr wrap="square">
            <a:spAutoFit/>
          </a:bodyPr>
          <a:lstStyle/>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温度：</a:t>
            </a:r>
            <a:r>
              <a:rPr lang="en-US" altLang="zh-CN" sz="1400" smtClean="0">
                <a:solidFill>
                  <a:schemeClr val="bg1"/>
                </a:solidFill>
                <a:latin typeface="微软雅黑" panose="020B0503020204020204" pitchFamily="34" charset="-122"/>
                <a:ea typeface="微软雅黑" panose="020B0503020204020204" pitchFamily="34" charset="-122"/>
              </a:rPr>
              <a:t>15-28</a:t>
            </a:r>
            <a:r>
              <a:rPr lang="zh-CN" altLang="en-US" sz="1400" smtClean="0">
                <a:solidFill>
                  <a:schemeClr val="bg1"/>
                </a:solidFill>
                <a:latin typeface="微软雅黑" panose="020B0503020204020204" pitchFamily="34" charset="-122"/>
                <a:ea typeface="微软雅黑" panose="020B0503020204020204" pitchFamily="34" charset="-122"/>
              </a:rPr>
              <a:t>℃</a:t>
            </a:r>
            <a:endParaRPr lang="en-US" altLang="zh-CN" sz="1400" smtClean="0">
              <a:solidFill>
                <a:schemeClr val="bg1"/>
              </a:solidFill>
              <a:latin typeface="微软雅黑" panose="020B0503020204020204" pitchFamily="34" charset="-122"/>
              <a:ea typeface="微软雅黑" panose="020B0503020204020204" pitchFamily="34" charset="-122"/>
            </a:endParaRP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湿度：＜</a:t>
            </a:r>
            <a:r>
              <a:rPr lang="en-US" altLang="zh-CN" sz="1400" smtClean="0">
                <a:solidFill>
                  <a:schemeClr val="bg1"/>
                </a:solidFill>
                <a:latin typeface="微软雅黑" panose="020B0503020204020204" pitchFamily="34" charset="-122"/>
                <a:ea typeface="微软雅黑" panose="020B0503020204020204" pitchFamily="34" charset="-122"/>
              </a:rPr>
              <a:t>60RH%</a:t>
            </a: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裁切尺寸：</a:t>
            </a:r>
            <a:r>
              <a:rPr lang="en-US" altLang="zh-CN" sz="1400" smtClean="0">
                <a:solidFill>
                  <a:schemeClr val="bg1"/>
                </a:solidFill>
                <a:latin typeface="微软雅黑" panose="020B0503020204020204" pitchFamily="34" charset="-122"/>
                <a:ea typeface="微软雅黑" panose="020B0503020204020204" pitchFamily="34" charset="-122"/>
              </a:rPr>
              <a:t>L±1mm</a:t>
            </a: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尺寸点检：每卷</a:t>
            </a:r>
            <a:r>
              <a:rPr lang="en-US" altLang="zh-CN" sz="1400" smtClean="0">
                <a:solidFill>
                  <a:schemeClr val="bg1"/>
                </a:solidFill>
                <a:latin typeface="微软雅黑" panose="020B0503020204020204" pitchFamily="34" charset="-122"/>
                <a:ea typeface="微软雅黑" panose="020B0503020204020204" pitchFamily="34" charset="-122"/>
              </a:rPr>
              <a:t>/</a:t>
            </a:r>
            <a:r>
              <a:rPr lang="zh-CN" altLang="en-US" sz="1400" smtClean="0">
                <a:solidFill>
                  <a:schemeClr val="bg1"/>
                </a:solidFill>
                <a:latin typeface="微软雅黑" panose="020B0503020204020204" pitchFamily="34" charset="-122"/>
                <a:ea typeface="微软雅黑" panose="020B0503020204020204" pitchFamily="34" charset="-122"/>
              </a:rPr>
              <a:t>次</a:t>
            </a:r>
            <a:endParaRPr lang="en-US" altLang="zh-CN" sz="1400" smtClean="0">
              <a:solidFill>
                <a:schemeClr val="bg1"/>
              </a:solidFill>
              <a:latin typeface="微软雅黑" panose="020B0503020204020204" pitchFamily="34" charset="-122"/>
              <a:ea typeface="微软雅黑" panose="020B0503020204020204" pitchFamily="34" charset="-122"/>
            </a:endParaRP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焊接温度：</a:t>
            </a:r>
            <a:r>
              <a:rPr lang="en-US" altLang="zh-CN" sz="1400" smtClean="0">
                <a:solidFill>
                  <a:schemeClr val="bg1"/>
                </a:solidFill>
                <a:latin typeface="微软雅黑" panose="020B0503020204020204" pitchFamily="34" charset="-122"/>
                <a:ea typeface="微软雅黑" panose="020B0503020204020204" pitchFamily="34" charset="-122"/>
              </a:rPr>
              <a:t>380±10</a:t>
            </a:r>
            <a:r>
              <a:rPr lang="zh-CN" altLang="en-US" sz="1400" smtClean="0">
                <a:solidFill>
                  <a:schemeClr val="bg1"/>
                </a:solidFill>
                <a:latin typeface="微软雅黑" panose="020B0503020204020204" pitchFamily="34" charset="-122"/>
                <a:ea typeface="微软雅黑" panose="020B0503020204020204" pitchFamily="34" charset="-122"/>
              </a:rPr>
              <a:t>℃</a:t>
            </a:r>
          </a:p>
          <a:p>
            <a:pPr eaLnBrk="0" hangingPunct="0">
              <a:lnSpc>
                <a:spcPts val="2500"/>
              </a:lnSpc>
              <a:buFont typeface="Wingdings" panose="05000000000000000000" pitchFamily="2" charset="2"/>
              <a:buChar char="u"/>
            </a:pPr>
            <a:r>
              <a:rPr lang="zh-CN" altLang="en-US" sz="1400" smtClean="0">
                <a:solidFill>
                  <a:schemeClr val="bg1"/>
                </a:solidFill>
                <a:latin typeface="微软雅黑" panose="020B0503020204020204" pitchFamily="34" charset="-122"/>
                <a:ea typeface="微软雅黑" panose="020B0503020204020204" pitchFamily="34" charset="-122"/>
              </a:rPr>
              <a:t>汇流条焊接拉力：</a:t>
            </a:r>
            <a:r>
              <a:rPr lang="en-US" altLang="zh-CN" sz="1400" smtClean="0">
                <a:solidFill>
                  <a:schemeClr val="bg1"/>
                </a:solidFill>
                <a:latin typeface="微软雅黑" panose="020B0503020204020204" pitchFamily="34" charset="-122"/>
                <a:ea typeface="微软雅黑" panose="020B0503020204020204" pitchFamily="34" charset="-122"/>
              </a:rPr>
              <a:t>3.5N/mm</a:t>
            </a:r>
          </a:p>
          <a:p>
            <a:pPr eaLnBrk="0" hangingPunct="0">
              <a:lnSpc>
                <a:spcPts val="2500"/>
              </a:lnSpc>
            </a:pP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6" name="Rectangle 2"/>
          <p:cNvSpPr txBox="1">
            <a:spLocks noChangeArrowheads="1"/>
          </p:cNvSpPr>
          <p:nvPr/>
        </p:nvSpPr>
        <p:spPr bwMode="auto">
          <a:xfrm>
            <a:off x="2409852" y="927087"/>
            <a:ext cx="3233718" cy="573087"/>
          </a:xfrm>
          <a:prstGeom prst="rect">
            <a:avLst/>
          </a:prstGeom>
          <a:solidFill>
            <a:srgbClr val="FFFFFF"/>
          </a:solidFill>
          <a:ln>
            <a:solidFill>
              <a:srgbClr val="000000"/>
            </a:solidFill>
            <a:miter lim="800000"/>
          </a:ln>
        </p:spPr>
        <p:txBody>
          <a:bodyPr vert="horz" wrap="square" lIns="91440" tIns="45720" rIns="91440" bIns="45720" numCol="1" anchor="t" anchorCtr="0" compatLnSpc="1"/>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800" b="1" i="0" u="none" strike="noStrike" kern="1200" cap="none" spc="0" normalizeH="0" baseline="0" noProof="0" smtClean="0">
                <a:ln>
                  <a:noFill/>
                </a:ln>
                <a:solidFill>
                  <a:schemeClr val="tx1">
                    <a:lumMod val="50000"/>
                  </a:schemeClr>
                </a:solidFill>
                <a:effectLst/>
                <a:uLnTx/>
                <a:uFillTx/>
                <a:latin typeface="华文楷体" panose="02010600040101010101" pitchFamily="2" charset="-122"/>
                <a:ea typeface="华文楷体" panose="02010600040101010101" pitchFamily="2" charset="-122"/>
                <a:cs typeface="+mj-cs"/>
              </a:rPr>
              <a:t>辅料裁切控制点</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8436" name="标题 1"/>
          <p:cNvSpPr txBox="1"/>
          <p:nvPr/>
        </p:nvSpPr>
        <p:spPr bwMode="auto">
          <a:xfrm>
            <a:off x="153670" y="367030"/>
            <a:ext cx="5023485"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自动焊接</a:t>
            </a:r>
          </a:p>
        </p:txBody>
      </p:sp>
      <p:grpSp>
        <p:nvGrpSpPr>
          <p:cNvPr id="138" name="组合 137"/>
          <p:cNvGrpSpPr/>
          <p:nvPr/>
        </p:nvGrpSpPr>
        <p:grpSpPr>
          <a:xfrm>
            <a:off x="1115616" y="4437111"/>
            <a:ext cx="6912728" cy="1368153"/>
            <a:chOff x="1259672" y="3861047"/>
            <a:chExt cx="6912728" cy="1368153"/>
          </a:xfrm>
        </p:grpSpPr>
        <p:grpSp>
          <p:nvGrpSpPr>
            <p:cNvPr id="92" name="组合 91"/>
            <p:cNvGrpSpPr/>
            <p:nvPr/>
          </p:nvGrpSpPr>
          <p:grpSpPr>
            <a:xfrm>
              <a:off x="1259672" y="3861048"/>
              <a:ext cx="1728152" cy="1368152"/>
              <a:chOff x="1357239" y="3861048"/>
              <a:chExt cx="2062633" cy="1656000"/>
            </a:xfrm>
          </p:grpSpPr>
          <p:sp>
            <p:nvSpPr>
              <p:cNvPr id="44" name="矩形 43"/>
              <p:cNvSpPr/>
              <p:nvPr/>
            </p:nvSpPr>
            <p:spPr>
              <a:xfrm>
                <a:off x="1763688" y="3861048"/>
                <a:ext cx="1656184" cy="165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979712"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483768"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2987824"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979712"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2483768"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2987824"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1979712"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483768"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987824"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1979712" y="515719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2483768" y="515719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2987824" y="515719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a:off x="1357239" y="4149080"/>
                <a:ext cx="42967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357239" y="4509120"/>
                <a:ext cx="42967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357239" y="4869160"/>
                <a:ext cx="42967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357239" y="5229200"/>
                <a:ext cx="42967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3779912" y="3861048"/>
              <a:ext cx="2592288" cy="1368152"/>
              <a:chOff x="325851" y="3861048"/>
              <a:chExt cx="3094021" cy="1656000"/>
            </a:xfrm>
          </p:grpSpPr>
          <p:sp>
            <p:nvSpPr>
              <p:cNvPr id="95" name="矩形 94"/>
              <p:cNvSpPr/>
              <p:nvPr/>
            </p:nvSpPr>
            <p:spPr>
              <a:xfrm>
                <a:off x="1763688" y="3861048"/>
                <a:ext cx="1656184" cy="165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1979712"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2483768"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2987824"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1979712"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2483768"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2987824"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1979712"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2483768"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2987824"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1979712" y="5168426"/>
                <a:ext cx="216024" cy="87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2474477" y="5168416"/>
                <a:ext cx="216024" cy="72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2990147" y="5168416"/>
                <a:ext cx="257835" cy="87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p:nvPr/>
            </p:nvCxnSpPr>
            <p:spPr>
              <a:xfrm>
                <a:off x="325851" y="4122522"/>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325851" y="4471153"/>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68981" y="4819785"/>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325851" y="5168416"/>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5220000" y="3861047"/>
              <a:ext cx="2592360" cy="1368151"/>
              <a:chOff x="325765" y="3861048"/>
              <a:chExt cx="3094107" cy="1656000"/>
            </a:xfrm>
          </p:grpSpPr>
          <p:sp>
            <p:nvSpPr>
              <p:cNvPr id="116" name="矩形 115"/>
              <p:cNvSpPr/>
              <p:nvPr/>
            </p:nvSpPr>
            <p:spPr>
              <a:xfrm>
                <a:off x="1763688" y="3861048"/>
                <a:ext cx="1656184" cy="165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1979712"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2483768"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2987824" y="407707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1979712"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2483768"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2987824" y="443711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a:off x="1979712"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2483768"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p:cNvSpPr/>
              <p:nvPr/>
            </p:nvSpPr>
            <p:spPr>
              <a:xfrm>
                <a:off x="2987824" y="479715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1979712" y="515719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p:cNvSpPr/>
              <p:nvPr/>
            </p:nvSpPr>
            <p:spPr>
              <a:xfrm>
                <a:off x="2483768" y="515719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a:off x="2987824" y="5157192"/>
                <a:ext cx="216024" cy="7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直接连接符 128"/>
              <p:cNvCxnSpPr/>
              <p:nvPr/>
            </p:nvCxnSpPr>
            <p:spPr>
              <a:xfrm>
                <a:off x="325851" y="4122522"/>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25851" y="4471153"/>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981" y="4826158"/>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25765" y="5209611"/>
                <a:ext cx="14179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33" name="Picture 7"/>
            <p:cNvPicPr>
              <a:picLocks noChangeAspect="1" noChangeArrowheads="1"/>
            </p:cNvPicPr>
            <p:nvPr/>
          </p:nvPicPr>
          <p:blipFill>
            <a:blip r:embed="rId4" cstate="print"/>
            <a:srcRect/>
            <a:stretch>
              <a:fillRect/>
            </a:stretch>
          </p:blipFill>
          <p:spPr bwMode="auto">
            <a:xfrm>
              <a:off x="3131840" y="4221088"/>
              <a:ext cx="381000" cy="400050"/>
            </a:xfrm>
            <a:prstGeom prst="rect">
              <a:avLst/>
            </a:prstGeom>
            <a:noFill/>
            <a:ln w="9525">
              <a:noFill/>
              <a:miter lim="800000"/>
              <a:headEnd/>
              <a:tailEnd/>
            </a:ln>
          </p:spPr>
        </p:pic>
        <p:cxnSp>
          <p:nvCxnSpPr>
            <p:cNvPr id="134" name="直接连接符 133"/>
            <p:cNvCxnSpPr/>
            <p:nvPr/>
          </p:nvCxnSpPr>
          <p:spPr>
            <a:xfrm>
              <a:off x="6660232" y="4077072"/>
              <a:ext cx="147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660232" y="4365104"/>
              <a:ext cx="147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6660232" y="4658400"/>
              <a:ext cx="147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6696400" y="4950000"/>
              <a:ext cx="147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组合 220"/>
          <p:cNvGrpSpPr/>
          <p:nvPr/>
        </p:nvGrpSpPr>
        <p:grpSpPr>
          <a:xfrm>
            <a:off x="971600" y="2267580"/>
            <a:ext cx="6912768" cy="1368152"/>
            <a:chOff x="1331640" y="1700808"/>
            <a:chExt cx="6912768" cy="1368152"/>
          </a:xfrm>
        </p:grpSpPr>
        <p:grpSp>
          <p:nvGrpSpPr>
            <p:cNvPr id="182" name="组合 181"/>
            <p:cNvGrpSpPr/>
            <p:nvPr/>
          </p:nvGrpSpPr>
          <p:grpSpPr>
            <a:xfrm>
              <a:off x="4139952" y="1700808"/>
              <a:ext cx="1368152" cy="1368152"/>
              <a:chOff x="1475656" y="1700808"/>
              <a:chExt cx="1368152" cy="1368152"/>
            </a:xfrm>
          </p:grpSpPr>
          <p:sp>
            <p:nvSpPr>
              <p:cNvPr id="139" name="矩形 138"/>
              <p:cNvSpPr/>
              <p:nvPr/>
            </p:nvSpPr>
            <p:spPr>
              <a:xfrm>
                <a:off x="1475656" y="1700808"/>
                <a:ext cx="1368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直接连接符 140"/>
              <p:cNvCxnSpPr/>
              <p:nvPr/>
            </p:nvCxnSpPr>
            <p:spPr>
              <a:xfrm>
                <a:off x="154766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147565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161967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9168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83569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76368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90770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97971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212372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205172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219573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226774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241176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233975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248376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55577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262778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269979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277180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284380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475656" y="1916832"/>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475656" y="2204864"/>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475656" y="2492896"/>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475656" y="2780928"/>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4" name="直接连接符 183"/>
            <p:cNvCxnSpPr/>
            <p:nvPr/>
          </p:nvCxnSpPr>
          <p:spPr>
            <a:xfrm>
              <a:off x="1331640" y="1772816"/>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1331640" y="2132856"/>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1331640" y="2492896"/>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1331640" y="2852936"/>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8" name="Picture 7"/>
            <p:cNvPicPr>
              <a:picLocks noChangeAspect="1" noChangeArrowheads="1"/>
            </p:cNvPicPr>
            <p:nvPr/>
          </p:nvPicPr>
          <p:blipFill>
            <a:blip r:embed="rId4" cstate="print"/>
            <a:srcRect/>
            <a:stretch>
              <a:fillRect/>
            </a:stretch>
          </p:blipFill>
          <p:spPr bwMode="auto">
            <a:xfrm>
              <a:off x="3398912" y="2092846"/>
              <a:ext cx="381000" cy="400050"/>
            </a:xfrm>
            <a:prstGeom prst="rect">
              <a:avLst/>
            </a:prstGeom>
            <a:noFill/>
            <a:ln w="9525">
              <a:noFill/>
              <a:miter lim="800000"/>
              <a:headEnd/>
              <a:tailEnd/>
            </a:ln>
          </p:spPr>
        </p:pic>
        <p:pic>
          <p:nvPicPr>
            <p:cNvPr id="189" name="Picture 9"/>
            <p:cNvPicPr>
              <a:picLocks noChangeAspect="1" noChangeArrowheads="1"/>
            </p:cNvPicPr>
            <p:nvPr/>
          </p:nvPicPr>
          <p:blipFill>
            <a:blip r:embed="rId5" cstate="print"/>
            <a:srcRect/>
            <a:stretch>
              <a:fillRect/>
            </a:stretch>
          </p:blipFill>
          <p:spPr bwMode="auto">
            <a:xfrm>
              <a:off x="5670401" y="2174379"/>
              <a:ext cx="485775" cy="390525"/>
            </a:xfrm>
            <a:prstGeom prst="rect">
              <a:avLst/>
            </a:prstGeom>
            <a:noFill/>
            <a:ln w="9525">
              <a:noFill/>
              <a:miter lim="800000"/>
              <a:headEnd/>
              <a:tailEnd/>
            </a:ln>
          </p:spPr>
        </p:pic>
        <p:grpSp>
          <p:nvGrpSpPr>
            <p:cNvPr id="220" name="组合 219"/>
            <p:cNvGrpSpPr/>
            <p:nvPr/>
          </p:nvGrpSpPr>
          <p:grpSpPr>
            <a:xfrm>
              <a:off x="6372200" y="1700808"/>
              <a:ext cx="1872208" cy="1368152"/>
              <a:chOff x="6012160" y="1700808"/>
              <a:chExt cx="1872208" cy="1368152"/>
            </a:xfrm>
          </p:grpSpPr>
          <p:grpSp>
            <p:nvGrpSpPr>
              <p:cNvPr id="190" name="组合 189"/>
              <p:cNvGrpSpPr/>
              <p:nvPr/>
            </p:nvGrpSpPr>
            <p:grpSpPr>
              <a:xfrm>
                <a:off x="6516216" y="1700808"/>
                <a:ext cx="1368152" cy="1368152"/>
                <a:chOff x="1475656" y="1700808"/>
                <a:chExt cx="1368152" cy="1368152"/>
              </a:xfrm>
            </p:grpSpPr>
            <p:sp>
              <p:nvSpPr>
                <p:cNvPr id="191" name="矩形 190"/>
                <p:cNvSpPr/>
                <p:nvPr/>
              </p:nvSpPr>
              <p:spPr>
                <a:xfrm>
                  <a:off x="1475656" y="1700808"/>
                  <a:ext cx="1368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2" name="直接连接符 191"/>
                <p:cNvCxnSpPr/>
                <p:nvPr/>
              </p:nvCxnSpPr>
              <p:spPr>
                <a:xfrm>
                  <a:off x="154766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147565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161967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169168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83569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176368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90770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197971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212372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205172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219573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226774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241176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233975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248376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2555776"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2627784"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2699792"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2771800"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2843808" y="1700808"/>
                  <a:ext cx="0" cy="1368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1475656" y="1916832"/>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1475656" y="2204864"/>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1475656" y="2492896"/>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1475656" y="2780928"/>
                  <a:ext cx="129614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16" name="直接连接符 215"/>
              <p:cNvCxnSpPr/>
              <p:nvPr/>
            </p:nvCxnSpPr>
            <p:spPr>
              <a:xfrm>
                <a:off x="6012160" y="1916832"/>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6012160" y="2204864"/>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6012160" y="2492896"/>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6012160" y="2780928"/>
                <a:ext cx="180020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22" name="TextBox 221"/>
          <p:cNvSpPr txBox="1"/>
          <p:nvPr/>
        </p:nvSpPr>
        <p:spPr>
          <a:xfrm>
            <a:off x="971600" y="3626440"/>
            <a:ext cx="2304256"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互联条（涂锡铜带）</a:t>
            </a:r>
            <a:endParaRPr lang="zh-CN" altLang="en-US" dirty="0">
              <a:latin typeface="微软雅黑" panose="020B0503020204020204" pitchFamily="34" charset="-122"/>
              <a:ea typeface="微软雅黑" panose="020B0503020204020204" pitchFamily="34" charset="-122"/>
            </a:endParaRPr>
          </a:p>
        </p:txBody>
      </p:sp>
      <p:sp>
        <p:nvSpPr>
          <p:cNvPr id="223" name="TextBox 222"/>
          <p:cNvSpPr txBox="1"/>
          <p:nvPr/>
        </p:nvSpPr>
        <p:spPr>
          <a:xfrm>
            <a:off x="3923928" y="3635732"/>
            <a:ext cx="1008112"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电池片</a:t>
            </a:r>
          </a:p>
        </p:txBody>
      </p:sp>
      <p:sp>
        <p:nvSpPr>
          <p:cNvPr id="224" name="TextBox 223"/>
          <p:cNvSpPr txBox="1"/>
          <p:nvPr/>
        </p:nvSpPr>
        <p:spPr>
          <a:xfrm>
            <a:off x="6300192" y="3635732"/>
            <a:ext cx="2016224"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焊接后的电池片</a:t>
            </a:r>
          </a:p>
        </p:txBody>
      </p:sp>
      <p:sp>
        <p:nvSpPr>
          <p:cNvPr id="225" name="TextBox 224"/>
          <p:cNvSpPr txBox="1"/>
          <p:nvPr/>
        </p:nvSpPr>
        <p:spPr>
          <a:xfrm>
            <a:off x="3131840" y="5949280"/>
            <a:ext cx="180020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串联为电池串</a:t>
            </a:r>
            <a:endParaRPr lang="zh-CN" altLang="en-US" dirty="0">
              <a:latin typeface="微软雅黑" panose="020B0503020204020204" pitchFamily="34" charset="-122"/>
              <a:ea typeface="微软雅黑" panose="020B0503020204020204" pitchFamily="34" charset="-122"/>
            </a:endParaRPr>
          </a:p>
        </p:txBody>
      </p:sp>
      <p:sp>
        <p:nvSpPr>
          <p:cNvPr id="226" name="TextBox 225"/>
          <p:cNvSpPr txBox="1"/>
          <p:nvPr/>
        </p:nvSpPr>
        <p:spPr>
          <a:xfrm>
            <a:off x="395536" y="921494"/>
            <a:ext cx="8496944" cy="1087477"/>
          </a:xfrm>
          <a:prstGeom prst="rect">
            <a:avLst/>
          </a:prstGeom>
          <a:noFill/>
        </p:spPr>
        <p:txBody>
          <a:bodyPr wrap="square" rtlCol="0">
            <a:spAutoFit/>
          </a:bodyPr>
          <a:lstStyle/>
          <a:p>
            <a:pPr>
              <a:spcAft>
                <a:spcPts val="600"/>
              </a:spcAft>
            </a:pPr>
            <a:r>
              <a:rPr lang="zh-CN" altLang="en-US" b="1" dirty="0" smtClean="0">
                <a:latin typeface="微软雅黑" panose="020B0503020204020204" pitchFamily="34" charset="-122"/>
                <a:ea typeface="微软雅黑" panose="020B0503020204020204" pitchFamily="34" charset="-122"/>
              </a:rPr>
              <a:t>焊接的目的：</a:t>
            </a:r>
            <a:endParaRPr lang="en-US" altLang="zh-CN" b="1" dirty="0" smtClean="0">
              <a:latin typeface="微软雅黑" panose="020B0503020204020204" pitchFamily="34" charset="-122"/>
              <a:ea typeface="微软雅黑" panose="020B0503020204020204" pitchFamily="34" charset="-122"/>
            </a:endParaRPr>
          </a:p>
          <a:p>
            <a:pPr>
              <a:lnSpc>
                <a:spcPts val="2500"/>
              </a:lnSpc>
            </a:pPr>
            <a:r>
              <a:rPr lang="zh-CN" altLang="en-US" sz="1600" dirty="0" smtClean="0">
                <a:latin typeface="微软雅黑" panose="020B0503020204020204" pitchFamily="34" charset="-122"/>
                <a:ea typeface="微软雅黑" panose="020B0503020204020204" pitchFamily="34" charset="-122"/>
              </a:rPr>
              <a:t>在加热的焊接基体表面，熔入低于焊接基体熔点的焊料，借助助焊剂的作用，依靠毛细现象，使焊料浸润焊接基体表面，并发生化学变化，形成合金层，从而使焊接基体和焊料形成一体。</a:t>
            </a:r>
            <a:endParaRPr lang="zh-CN" altLang="en-US" sz="1600" dirty="0">
              <a:latin typeface="微软雅黑" panose="020B0503020204020204" pitchFamily="34" charset="-122"/>
              <a:ea typeface="微软雅黑" panose="020B0503020204020204" pitchFamily="34" charset="-122"/>
            </a:endParaRPr>
          </a:p>
        </p:txBody>
      </p:sp>
      <p:sp>
        <p:nvSpPr>
          <p:cNvPr id="227" name="椭圆 226"/>
          <p:cNvSpPr/>
          <p:nvPr/>
        </p:nvSpPr>
        <p:spPr>
          <a:xfrm>
            <a:off x="251520" y="2636912"/>
            <a:ext cx="360040" cy="360040"/>
          </a:xfrm>
          <a:prstGeom prst="ellipse">
            <a:avLst/>
          </a:prstGeom>
          <a:solidFill>
            <a:srgbClr val="08B84F"/>
          </a:solidFill>
          <a:ln w="31750">
            <a:solidFill>
              <a:srgbClr val="009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1</a:t>
            </a:r>
            <a:endParaRPr lang="zh-CN" altLang="en-US" sz="2400" b="1" dirty="0"/>
          </a:p>
        </p:txBody>
      </p:sp>
      <p:sp>
        <p:nvSpPr>
          <p:cNvPr id="228" name="椭圆 227"/>
          <p:cNvSpPr/>
          <p:nvPr/>
        </p:nvSpPr>
        <p:spPr>
          <a:xfrm>
            <a:off x="251520" y="4797152"/>
            <a:ext cx="360040" cy="360040"/>
          </a:xfrm>
          <a:prstGeom prst="ellipse">
            <a:avLst/>
          </a:prstGeom>
          <a:solidFill>
            <a:srgbClr val="08B84F"/>
          </a:solidFill>
          <a:ln w="31750">
            <a:solidFill>
              <a:srgbClr val="009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2</a:t>
            </a:r>
            <a:endParaRPr lang="zh-CN" altLang="en-US" sz="24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23" name="标题 1"/>
          <p:cNvSpPr txBox="1"/>
          <p:nvPr/>
        </p:nvSpPr>
        <p:spPr bwMode="auto">
          <a:xfrm>
            <a:off x="153670" y="367030"/>
            <a:ext cx="5023485"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自动焊接</a:t>
            </a:r>
          </a:p>
        </p:txBody>
      </p:sp>
      <p:pic>
        <p:nvPicPr>
          <p:cNvPr id="2" name="图片 1"/>
          <p:cNvPicPr/>
          <p:nvPr/>
        </p:nvPicPr>
        <p:blipFill>
          <a:blip r:embed="rId4"/>
          <a:stretch>
            <a:fillRect/>
          </a:stretch>
        </p:blipFill>
        <p:spPr>
          <a:xfrm>
            <a:off x="540385" y="1081405"/>
            <a:ext cx="2206816" cy="1605612"/>
          </a:xfrm>
          <a:prstGeom prst="rect">
            <a:avLst/>
          </a:prstGeom>
        </p:spPr>
      </p:pic>
      <p:sp>
        <p:nvSpPr>
          <p:cNvPr id="3" name="圆角矩形 2"/>
          <p:cNvSpPr/>
          <p:nvPr/>
        </p:nvSpPr>
        <p:spPr>
          <a:xfrm>
            <a:off x="556895" y="1092835"/>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焊机</a:t>
            </a:r>
            <a:r>
              <a:rPr lang="en-US" altLang="zh-CN" sz="1400" dirty="0">
                <a:solidFill>
                  <a:schemeClr val="tx1"/>
                </a:solidFill>
                <a:latin typeface="微软雅黑" panose="020B0503020204020204" pitchFamily="34" charset="-122"/>
                <a:ea typeface="微软雅黑" panose="020B0503020204020204" pitchFamily="34" charset="-122"/>
              </a:rPr>
              <a:t>5S</a:t>
            </a:r>
            <a:r>
              <a:rPr lang="zh-CN" altLang="en-US" sz="1400" dirty="0">
                <a:solidFill>
                  <a:schemeClr val="tx1"/>
                </a:solidFill>
                <a:latin typeface="微软雅黑" panose="020B0503020204020204" pitchFamily="34" charset="-122"/>
                <a:ea typeface="微软雅黑" panose="020B0503020204020204" pitchFamily="34" charset="-122"/>
              </a:rPr>
              <a:t>清洁</a:t>
            </a:r>
          </a:p>
        </p:txBody>
      </p:sp>
      <p:pic>
        <p:nvPicPr>
          <p:cNvPr id="4" name="图片 3"/>
          <p:cNvPicPr/>
          <p:nvPr/>
        </p:nvPicPr>
        <p:blipFill>
          <a:blip r:embed="rId5"/>
          <a:stretch>
            <a:fillRect/>
          </a:stretch>
        </p:blipFill>
        <p:spPr>
          <a:xfrm>
            <a:off x="3357880" y="1078865"/>
            <a:ext cx="2206816" cy="1605612"/>
          </a:xfrm>
          <a:prstGeom prst="rect">
            <a:avLst/>
          </a:prstGeom>
        </p:spPr>
      </p:pic>
      <p:sp>
        <p:nvSpPr>
          <p:cNvPr id="5" name="圆角矩形 4"/>
          <p:cNvSpPr/>
          <p:nvPr/>
        </p:nvSpPr>
        <p:spPr>
          <a:xfrm>
            <a:off x="3376295" y="1087755"/>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焊带上料</a:t>
            </a:r>
          </a:p>
        </p:txBody>
      </p:sp>
      <p:pic>
        <p:nvPicPr>
          <p:cNvPr id="6" name="图片 5"/>
          <p:cNvPicPr/>
          <p:nvPr/>
        </p:nvPicPr>
        <p:blipFill>
          <a:blip r:embed="rId6"/>
          <a:stretch>
            <a:fillRect/>
          </a:stretch>
        </p:blipFill>
        <p:spPr>
          <a:xfrm>
            <a:off x="6298565" y="1066165"/>
            <a:ext cx="2206816" cy="1605612"/>
          </a:xfrm>
          <a:prstGeom prst="rect">
            <a:avLst/>
          </a:prstGeom>
        </p:spPr>
      </p:pic>
      <p:sp>
        <p:nvSpPr>
          <p:cNvPr id="7" name="圆角矩形 6"/>
          <p:cNvSpPr/>
          <p:nvPr/>
        </p:nvSpPr>
        <p:spPr>
          <a:xfrm>
            <a:off x="6303010" y="1066800"/>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膜带上料</a:t>
            </a:r>
          </a:p>
        </p:txBody>
      </p:sp>
      <p:pic>
        <p:nvPicPr>
          <p:cNvPr id="8" name="图片 7"/>
          <p:cNvPicPr/>
          <p:nvPr/>
        </p:nvPicPr>
        <p:blipFill>
          <a:blip r:embed="rId7"/>
          <a:stretch>
            <a:fillRect/>
          </a:stretch>
        </p:blipFill>
        <p:spPr>
          <a:xfrm>
            <a:off x="6295390" y="3053080"/>
            <a:ext cx="2206816" cy="1605612"/>
          </a:xfrm>
          <a:prstGeom prst="rect">
            <a:avLst/>
          </a:prstGeom>
        </p:spPr>
      </p:pic>
      <p:sp>
        <p:nvSpPr>
          <p:cNvPr id="9" name="圆角矩形 8"/>
          <p:cNvSpPr/>
          <p:nvPr/>
        </p:nvSpPr>
        <p:spPr>
          <a:xfrm>
            <a:off x="6301740" y="3061970"/>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助焊剂添加</a:t>
            </a:r>
          </a:p>
        </p:txBody>
      </p:sp>
      <p:pic>
        <p:nvPicPr>
          <p:cNvPr id="11" name="图片 10"/>
          <p:cNvPicPr/>
          <p:nvPr/>
        </p:nvPicPr>
        <p:blipFill>
          <a:blip r:embed="rId8"/>
          <a:stretch>
            <a:fillRect/>
          </a:stretch>
        </p:blipFill>
        <p:spPr>
          <a:xfrm>
            <a:off x="3400425" y="3080385"/>
            <a:ext cx="2206816" cy="1605612"/>
          </a:xfrm>
          <a:prstGeom prst="rect">
            <a:avLst/>
          </a:prstGeom>
        </p:spPr>
      </p:pic>
      <p:sp>
        <p:nvSpPr>
          <p:cNvPr id="13" name="圆角矩形 12"/>
          <p:cNvSpPr/>
          <p:nvPr/>
        </p:nvSpPr>
        <p:spPr>
          <a:xfrm>
            <a:off x="3383280" y="3096260"/>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CCD</a:t>
            </a:r>
            <a:r>
              <a:rPr lang="zh-CN" altLang="en-US" sz="1400" dirty="0">
                <a:solidFill>
                  <a:schemeClr val="tx1"/>
                </a:solidFill>
                <a:latin typeface="微软雅黑" panose="020B0503020204020204" pitchFamily="34" charset="-122"/>
                <a:ea typeface="微软雅黑" panose="020B0503020204020204" pitchFamily="34" charset="-122"/>
              </a:rPr>
              <a:t>缺陷检测</a:t>
            </a:r>
          </a:p>
        </p:txBody>
      </p:sp>
      <p:pic>
        <p:nvPicPr>
          <p:cNvPr id="14" name="图片 13"/>
          <p:cNvPicPr/>
          <p:nvPr/>
        </p:nvPicPr>
        <p:blipFill>
          <a:blip r:embed="rId9"/>
          <a:stretch>
            <a:fillRect/>
          </a:stretch>
        </p:blipFill>
        <p:spPr>
          <a:xfrm>
            <a:off x="492760" y="5140960"/>
            <a:ext cx="2206816" cy="1605612"/>
          </a:xfrm>
          <a:prstGeom prst="rect">
            <a:avLst/>
          </a:prstGeom>
        </p:spPr>
      </p:pic>
      <p:pic>
        <p:nvPicPr>
          <p:cNvPr id="16" name="图片 15"/>
          <p:cNvPicPr/>
          <p:nvPr/>
        </p:nvPicPr>
        <p:blipFill>
          <a:blip r:embed="rId10"/>
          <a:stretch>
            <a:fillRect/>
          </a:stretch>
        </p:blipFill>
        <p:spPr>
          <a:xfrm>
            <a:off x="537210" y="3100070"/>
            <a:ext cx="2206816" cy="1605612"/>
          </a:xfrm>
          <a:prstGeom prst="rect">
            <a:avLst/>
          </a:prstGeom>
        </p:spPr>
      </p:pic>
      <p:sp>
        <p:nvSpPr>
          <p:cNvPr id="17" name="圆角矩形 16"/>
          <p:cNvSpPr/>
          <p:nvPr/>
        </p:nvSpPr>
        <p:spPr>
          <a:xfrm>
            <a:off x="535305" y="3140710"/>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喷涂测试</a:t>
            </a:r>
          </a:p>
        </p:txBody>
      </p:sp>
      <p:sp>
        <p:nvSpPr>
          <p:cNvPr id="20" name="燕尾形箭头 19"/>
          <p:cNvSpPr/>
          <p:nvPr/>
        </p:nvSpPr>
        <p:spPr>
          <a:xfrm>
            <a:off x="2801620" y="181546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9" name="燕尾形箭头 18"/>
          <p:cNvSpPr/>
          <p:nvPr/>
        </p:nvSpPr>
        <p:spPr>
          <a:xfrm>
            <a:off x="5674995" y="1795780"/>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8" name="燕尾形箭头 27"/>
          <p:cNvSpPr/>
          <p:nvPr/>
        </p:nvSpPr>
        <p:spPr>
          <a:xfrm rot="5400000">
            <a:off x="7113905" y="274891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9" name="燕尾形箭头 28"/>
          <p:cNvSpPr/>
          <p:nvPr/>
        </p:nvSpPr>
        <p:spPr>
          <a:xfrm rot="10800000">
            <a:off x="5741035" y="371538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0" name="燕尾形箭头 29"/>
          <p:cNvSpPr/>
          <p:nvPr/>
        </p:nvSpPr>
        <p:spPr>
          <a:xfrm rot="10800000">
            <a:off x="2814955" y="3691890"/>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1" name="燕尾形箭头 30"/>
          <p:cNvSpPr/>
          <p:nvPr/>
        </p:nvSpPr>
        <p:spPr>
          <a:xfrm rot="5400000">
            <a:off x="1346200" y="478218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2" name="圆角矩形 31"/>
          <p:cNvSpPr/>
          <p:nvPr/>
        </p:nvSpPr>
        <p:spPr>
          <a:xfrm>
            <a:off x="492125" y="5142230"/>
            <a:ext cx="822325" cy="4000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焊机预热</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p:nvPr/>
        </p:nvPicPr>
        <p:blipFill>
          <a:blip r:embed="rId3"/>
          <a:stretch>
            <a:fillRect/>
          </a:stretch>
        </p:blipFill>
        <p:spPr>
          <a:xfrm>
            <a:off x="6076950" y="2971800"/>
            <a:ext cx="2206625" cy="1604010"/>
          </a:xfrm>
          <a:prstGeom prst="rect">
            <a:avLst/>
          </a:prstGeom>
        </p:spPr>
      </p:pic>
      <p:pic>
        <p:nvPicPr>
          <p:cNvPr id="21" name="图片 20"/>
          <p:cNvPicPr/>
          <p:nvPr/>
        </p:nvPicPr>
        <p:blipFill>
          <a:blip r:embed="rId4"/>
          <a:stretch>
            <a:fillRect/>
          </a:stretch>
        </p:blipFill>
        <p:spPr>
          <a:xfrm>
            <a:off x="6047740" y="1054100"/>
            <a:ext cx="2205990" cy="1604645"/>
          </a:xfrm>
          <a:prstGeom prst="rect">
            <a:avLst/>
          </a:prstGeom>
        </p:spPr>
      </p:pic>
      <p:pic>
        <p:nvPicPr>
          <p:cNvPr id="15361" name="图片 16"/>
          <p:cNvPicPr>
            <a:picLocks noChangeAspect="1"/>
          </p:cNvPicPr>
          <p:nvPr/>
        </p:nvPicPr>
        <p:blipFill>
          <a:blip r:embed="rId5"/>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23" name="标题 1"/>
          <p:cNvSpPr txBox="1"/>
          <p:nvPr/>
        </p:nvSpPr>
        <p:spPr bwMode="auto">
          <a:xfrm>
            <a:off x="153670" y="367030"/>
            <a:ext cx="5023485"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自动焊接</a:t>
            </a:r>
          </a:p>
        </p:txBody>
      </p:sp>
      <p:sp>
        <p:nvSpPr>
          <p:cNvPr id="7" name="圆角矩形 6"/>
          <p:cNvSpPr/>
          <p:nvPr/>
        </p:nvSpPr>
        <p:spPr>
          <a:xfrm>
            <a:off x="6047105" y="1054735"/>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上料</a:t>
            </a:r>
          </a:p>
        </p:txBody>
      </p:sp>
      <p:pic>
        <p:nvPicPr>
          <p:cNvPr id="9" name="图片 8"/>
          <p:cNvPicPr/>
          <p:nvPr/>
        </p:nvPicPr>
        <p:blipFill>
          <a:blip r:embed="rId6"/>
          <a:srcRect/>
          <a:stretch>
            <a:fillRect/>
          </a:stretch>
        </p:blipFill>
        <p:spPr bwMode="auto">
          <a:xfrm>
            <a:off x="6097905" y="4857115"/>
            <a:ext cx="2205990" cy="1604010"/>
          </a:xfrm>
          <a:prstGeom prst="rect">
            <a:avLst/>
          </a:prstGeom>
          <a:noFill/>
          <a:ln w="9525">
            <a:noFill/>
            <a:miter lim="800000"/>
            <a:headEnd/>
            <a:tailEnd/>
          </a:ln>
        </p:spPr>
      </p:pic>
      <p:sp>
        <p:nvSpPr>
          <p:cNvPr id="11" name="圆角矩形 10"/>
          <p:cNvSpPr/>
          <p:nvPr/>
        </p:nvSpPr>
        <p:spPr>
          <a:xfrm>
            <a:off x="6077585" y="2976245"/>
            <a:ext cx="822325" cy="3898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红外焊接</a:t>
            </a:r>
          </a:p>
        </p:txBody>
      </p:sp>
      <p:sp>
        <p:nvSpPr>
          <p:cNvPr id="12" name="圆角矩形 11"/>
          <p:cNvSpPr/>
          <p:nvPr/>
        </p:nvSpPr>
        <p:spPr>
          <a:xfrm>
            <a:off x="6097905" y="4866640"/>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电磁焊接</a:t>
            </a:r>
          </a:p>
        </p:txBody>
      </p:sp>
      <p:pic>
        <p:nvPicPr>
          <p:cNvPr id="13" name="图片 12"/>
          <p:cNvPicPr/>
          <p:nvPr/>
        </p:nvPicPr>
        <p:blipFill>
          <a:blip r:embed="rId7"/>
          <a:stretch>
            <a:fillRect/>
          </a:stretch>
        </p:blipFill>
        <p:spPr>
          <a:xfrm>
            <a:off x="495935" y="2932430"/>
            <a:ext cx="2205990" cy="1604645"/>
          </a:xfrm>
          <a:prstGeom prst="rect">
            <a:avLst/>
          </a:prstGeom>
        </p:spPr>
      </p:pic>
      <p:sp>
        <p:nvSpPr>
          <p:cNvPr id="14" name="圆角矩形 13"/>
          <p:cNvSpPr/>
          <p:nvPr/>
        </p:nvSpPr>
        <p:spPr>
          <a:xfrm>
            <a:off x="495935" y="2941955"/>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出料检查</a:t>
            </a:r>
          </a:p>
        </p:txBody>
      </p:sp>
      <p:pic>
        <p:nvPicPr>
          <p:cNvPr id="15" name="图片 14"/>
          <p:cNvPicPr/>
          <p:nvPr/>
        </p:nvPicPr>
        <p:blipFill>
          <a:blip r:embed="rId8"/>
          <a:stretch>
            <a:fillRect/>
          </a:stretch>
        </p:blipFill>
        <p:spPr>
          <a:xfrm>
            <a:off x="3205480" y="2952115"/>
            <a:ext cx="2206625" cy="1605280"/>
          </a:xfrm>
          <a:prstGeom prst="rect">
            <a:avLst/>
          </a:prstGeom>
        </p:spPr>
      </p:pic>
      <p:sp>
        <p:nvSpPr>
          <p:cNvPr id="16" name="圆角矩形 15"/>
          <p:cNvSpPr/>
          <p:nvPr/>
        </p:nvSpPr>
        <p:spPr>
          <a:xfrm>
            <a:off x="3199130" y="2931795"/>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贴膜</a:t>
            </a:r>
          </a:p>
        </p:txBody>
      </p:sp>
      <p:sp>
        <p:nvSpPr>
          <p:cNvPr id="20" name="燕尾形箭头 19"/>
          <p:cNvSpPr/>
          <p:nvPr/>
        </p:nvSpPr>
        <p:spPr>
          <a:xfrm>
            <a:off x="2711450" y="1833880"/>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7" name="燕尾形箭头 16"/>
          <p:cNvSpPr/>
          <p:nvPr/>
        </p:nvSpPr>
        <p:spPr>
          <a:xfrm>
            <a:off x="5500370" y="180530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pic>
        <p:nvPicPr>
          <p:cNvPr id="18" name="图片 17"/>
          <p:cNvPicPr/>
          <p:nvPr/>
        </p:nvPicPr>
        <p:blipFill>
          <a:blip r:embed="rId7"/>
          <a:stretch>
            <a:fillRect/>
          </a:stretch>
        </p:blipFill>
        <p:spPr>
          <a:xfrm>
            <a:off x="3199130" y="4857115"/>
            <a:ext cx="2205990" cy="1604645"/>
          </a:xfrm>
          <a:prstGeom prst="rect">
            <a:avLst/>
          </a:prstGeom>
        </p:spPr>
      </p:pic>
      <p:sp>
        <p:nvSpPr>
          <p:cNvPr id="19" name="圆角矩形 18"/>
          <p:cNvSpPr/>
          <p:nvPr/>
        </p:nvSpPr>
        <p:spPr>
          <a:xfrm>
            <a:off x="3199130" y="4857115"/>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出料检查</a:t>
            </a:r>
          </a:p>
        </p:txBody>
      </p:sp>
      <p:sp>
        <p:nvSpPr>
          <p:cNvPr id="26" name="燕尾形箭头 25"/>
          <p:cNvSpPr/>
          <p:nvPr/>
        </p:nvSpPr>
        <p:spPr>
          <a:xfrm rot="10800000">
            <a:off x="5404485" y="359600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7" name="燕尾形箭头 26"/>
          <p:cNvSpPr/>
          <p:nvPr/>
        </p:nvSpPr>
        <p:spPr>
          <a:xfrm rot="10800000">
            <a:off x="2696845" y="3597910"/>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8" name="燕尾形箭头 27"/>
          <p:cNvSpPr/>
          <p:nvPr/>
        </p:nvSpPr>
        <p:spPr>
          <a:xfrm rot="10800000">
            <a:off x="5404485" y="552132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9" name="文本框 28"/>
          <p:cNvSpPr txBox="1"/>
          <p:nvPr/>
        </p:nvSpPr>
        <p:spPr>
          <a:xfrm>
            <a:off x="424815" y="5133340"/>
            <a:ext cx="2277110" cy="1052830"/>
          </a:xfrm>
          <a:prstGeom prst="rect">
            <a:avLst/>
          </a:prstGeom>
          <a:noFill/>
        </p:spPr>
        <p:txBody>
          <a:bodyPr wrap="square" rtlCol="0" anchor="t">
            <a:spAutoFit/>
          </a:bodyPr>
          <a:lstStyle/>
          <a:p>
            <a:pPr>
              <a:lnSpc>
                <a:spcPts val="2500"/>
              </a:lnSpc>
              <a:spcBef>
                <a:spcPts val="1200"/>
              </a:spcBef>
            </a:pPr>
            <a:r>
              <a:rPr lang="zh-CN" altLang="en-US" b="1" dirty="0" smtClean="0">
                <a:latin typeface="微软雅黑" panose="020B0503020204020204" pitchFamily="34" charset="-122"/>
                <a:ea typeface="微软雅黑" panose="020B0503020204020204" pitchFamily="34" charset="-122"/>
                <a:sym typeface="+mn-ea"/>
              </a:rPr>
              <a:t>焊接方式：</a:t>
            </a:r>
            <a:endParaRPr lang="en-US" altLang="zh-CN" b="1" dirty="0" smtClean="0">
              <a:latin typeface="微软雅黑" panose="020B0503020204020204" pitchFamily="34" charset="-122"/>
              <a:ea typeface="微软雅黑" panose="020B0503020204020204" pitchFamily="34" charset="-122"/>
            </a:endParaRPr>
          </a:p>
          <a:p>
            <a:pPr>
              <a:lnSpc>
                <a:spcPts val="2500"/>
              </a:lnSpc>
            </a:pPr>
            <a:r>
              <a:rPr lang="zh-CN" altLang="en-US" dirty="0" smtClean="0">
                <a:latin typeface="微软雅黑" panose="020B0503020204020204" pitchFamily="34" charset="-122"/>
                <a:ea typeface="微软雅黑" panose="020B0503020204020204" pitchFamily="34" charset="-122"/>
                <a:sym typeface="+mn-ea"/>
              </a:rPr>
              <a:t>电磁焊接（小牛）</a:t>
            </a:r>
            <a:endParaRPr lang="en-US" altLang="zh-CN" dirty="0" smtClean="0">
              <a:latin typeface="微软雅黑" panose="020B0503020204020204" pitchFamily="34" charset="-122"/>
              <a:ea typeface="微软雅黑" panose="020B0503020204020204" pitchFamily="34" charset="-122"/>
            </a:endParaRPr>
          </a:p>
          <a:p>
            <a:pPr>
              <a:lnSpc>
                <a:spcPts val="2500"/>
              </a:lnSpc>
            </a:pPr>
            <a:r>
              <a:rPr lang="zh-CN" altLang="en-US" dirty="0" smtClean="0">
                <a:latin typeface="微软雅黑" panose="020B0503020204020204" pitchFamily="34" charset="-122"/>
                <a:ea typeface="微软雅黑" panose="020B0503020204020204" pitchFamily="34" charset="-122"/>
                <a:sym typeface="+mn-ea"/>
              </a:rPr>
              <a:t>红外焊接（奥特维）</a:t>
            </a:r>
            <a:endParaRPr lang="zh-CN" altLang="en-US"/>
          </a:p>
        </p:txBody>
      </p:sp>
      <p:pic>
        <p:nvPicPr>
          <p:cNvPr id="42" name="图片 41"/>
          <p:cNvPicPr/>
          <p:nvPr/>
        </p:nvPicPr>
        <p:blipFill>
          <a:blip r:embed="rId9"/>
          <a:stretch>
            <a:fillRect/>
          </a:stretch>
        </p:blipFill>
        <p:spPr>
          <a:xfrm>
            <a:off x="525145" y="1042670"/>
            <a:ext cx="2205990" cy="1604645"/>
          </a:xfrm>
          <a:prstGeom prst="rect">
            <a:avLst/>
          </a:prstGeom>
        </p:spPr>
      </p:pic>
      <p:sp>
        <p:nvSpPr>
          <p:cNvPr id="43" name="圆角矩形 42"/>
          <p:cNvSpPr/>
          <p:nvPr/>
        </p:nvSpPr>
        <p:spPr>
          <a:xfrm>
            <a:off x="534670" y="1042670"/>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电池片拆包</a:t>
            </a:r>
          </a:p>
        </p:txBody>
      </p:sp>
      <p:pic>
        <p:nvPicPr>
          <p:cNvPr id="44" name="图片 43"/>
          <p:cNvPicPr/>
          <p:nvPr/>
        </p:nvPicPr>
        <p:blipFill>
          <a:blip r:embed="rId10"/>
          <a:stretch>
            <a:fillRect/>
          </a:stretch>
        </p:blipFill>
        <p:spPr>
          <a:xfrm>
            <a:off x="3218180" y="1040130"/>
            <a:ext cx="2205990" cy="1604010"/>
          </a:xfrm>
          <a:prstGeom prst="rect">
            <a:avLst/>
          </a:prstGeom>
        </p:spPr>
      </p:pic>
      <p:sp>
        <p:nvSpPr>
          <p:cNvPr id="45" name="圆角矩形 44"/>
          <p:cNvSpPr/>
          <p:nvPr/>
        </p:nvSpPr>
        <p:spPr>
          <a:xfrm>
            <a:off x="3226435" y="1021080"/>
            <a:ext cx="82232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tx1"/>
                </a:solidFill>
                <a:latin typeface="微软雅黑" panose="020B0503020204020204" pitchFamily="34" charset="-122"/>
                <a:ea typeface="微软雅黑" panose="020B0503020204020204" pitchFamily="34" charset="-122"/>
                <a:sym typeface="+mn-ea"/>
              </a:rPr>
              <a:t>放入电池盒</a:t>
            </a:r>
          </a:p>
        </p:txBody>
      </p:sp>
      <p:sp>
        <p:nvSpPr>
          <p:cNvPr id="31" name="燕尾形箭头 30"/>
          <p:cNvSpPr/>
          <p:nvPr/>
        </p:nvSpPr>
        <p:spPr>
          <a:xfrm rot="5400000">
            <a:off x="6818630" y="2693035"/>
            <a:ext cx="50228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2" name="燕尾形箭头 31"/>
          <p:cNvSpPr/>
          <p:nvPr/>
        </p:nvSpPr>
        <p:spPr>
          <a:xfrm rot="5400000">
            <a:off x="7807325" y="4321175"/>
            <a:ext cx="1903095" cy="27622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23" name="标题 1"/>
          <p:cNvSpPr txBox="1"/>
          <p:nvPr/>
        </p:nvSpPr>
        <p:spPr bwMode="auto">
          <a:xfrm>
            <a:off x="153670" y="367030"/>
            <a:ext cx="5023485"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自动焊接</a:t>
            </a:r>
          </a:p>
        </p:txBody>
      </p:sp>
      <p:pic>
        <p:nvPicPr>
          <p:cNvPr id="7" name="图片 6"/>
          <p:cNvPicPr/>
          <p:nvPr/>
        </p:nvPicPr>
        <p:blipFill>
          <a:blip r:embed="rId4"/>
          <a:stretch>
            <a:fillRect/>
          </a:stretch>
        </p:blipFill>
        <p:spPr>
          <a:xfrm>
            <a:off x="2460625" y="1919605"/>
            <a:ext cx="2098815" cy="1742413"/>
          </a:xfrm>
          <a:prstGeom prst="rect">
            <a:avLst/>
          </a:prstGeom>
        </p:spPr>
      </p:pic>
      <p:sp>
        <p:nvSpPr>
          <p:cNvPr id="8" name="文本框 7"/>
          <p:cNvSpPr txBox="1"/>
          <p:nvPr/>
        </p:nvSpPr>
        <p:spPr>
          <a:xfrm>
            <a:off x="196850" y="895985"/>
            <a:ext cx="3442970" cy="39878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焊接工序常见问题点</a:t>
            </a:r>
          </a:p>
        </p:txBody>
      </p:sp>
      <p:pic>
        <p:nvPicPr>
          <p:cNvPr id="9" name="图片 8" descr="{TOKJ]O3B1J}H[J7RAQH}{V"/>
          <p:cNvPicPr/>
          <p:nvPr/>
        </p:nvPicPr>
        <p:blipFill>
          <a:blip r:embed="rId5"/>
          <a:stretch>
            <a:fillRect/>
          </a:stretch>
        </p:blipFill>
        <p:spPr>
          <a:xfrm>
            <a:off x="4739640" y="1882775"/>
            <a:ext cx="2098815" cy="1742413"/>
          </a:xfrm>
          <a:prstGeom prst="rect">
            <a:avLst/>
          </a:prstGeom>
        </p:spPr>
      </p:pic>
      <p:sp>
        <p:nvSpPr>
          <p:cNvPr id="2" name="文本框 1"/>
          <p:cNvSpPr txBox="1"/>
          <p:nvPr/>
        </p:nvSpPr>
        <p:spPr>
          <a:xfrm>
            <a:off x="5140960" y="1435735"/>
            <a:ext cx="1447165" cy="33718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焊接虚焊</a:t>
            </a:r>
          </a:p>
        </p:txBody>
      </p:sp>
      <p:pic>
        <p:nvPicPr>
          <p:cNvPr id="11" name="图片 10" descr="焊偏"/>
          <p:cNvPicPr/>
          <p:nvPr/>
        </p:nvPicPr>
        <p:blipFill>
          <a:blip r:embed="rId6"/>
          <a:stretch>
            <a:fillRect/>
          </a:stretch>
        </p:blipFill>
        <p:spPr>
          <a:xfrm>
            <a:off x="6971030" y="1887855"/>
            <a:ext cx="2098815" cy="1732280"/>
          </a:xfrm>
          <a:prstGeom prst="rect">
            <a:avLst/>
          </a:prstGeom>
        </p:spPr>
      </p:pic>
      <p:sp>
        <p:nvSpPr>
          <p:cNvPr id="14" name="文本框 13"/>
          <p:cNvSpPr txBox="1"/>
          <p:nvPr/>
        </p:nvSpPr>
        <p:spPr>
          <a:xfrm>
            <a:off x="7217410" y="1463040"/>
            <a:ext cx="1447165" cy="33718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背面焊偏</a:t>
            </a:r>
          </a:p>
        </p:txBody>
      </p:sp>
      <p:sp>
        <p:nvSpPr>
          <p:cNvPr id="16" name="文本框 15"/>
          <p:cNvSpPr txBox="1"/>
          <p:nvPr/>
        </p:nvSpPr>
        <p:spPr>
          <a:xfrm>
            <a:off x="2867660" y="1450975"/>
            <a:ext cx="1447165" cy="33718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片间距异常</a:t>
            </a:r>
          </a:p>
        </p:txBody>
      </p:sp>
      <p:sp>
        <p:nvSpPr>
          <p:cNvPr id="19" name="Text Box 4"/>
          <p:cNvSpPr txBox="1">
            <a:spLocks noChangeArrowheads="1"/>
          </p:cNvSpPr>
          <p:nvPr/>
        </p:nvSpPr>
        <p:spPr bwMode="black">
          <a:xfrm>
            <a:off x="229870" y="4415790"/>
            <a:ext cx="6782435" cy="337185"/>
          </a:xfrm>
          <a:prstGeom prst="rect">
            <a:avLst/>
          </a:prstGeom>
          <a:noFill/>
          <a:ln w="9525" algn="ctr">
            <a:noFill/>
            <a:miter lim="800000"/>
          </a:ln>
        </p:spPr>
        <p:txBody>
          <a:bodyPr wrap="square">
            <a:spAutoFit/>
          </a:bodyPr>
          <a:lstStyle/>
          <a:p>
            <a:pPr eaLnBrk="0" hangingPunct="0"/>
            <a:r>
              <a:rPr lang="zh-CN" altLang="en-US" sz="1600" b="1" smtClean="0">
                <a:solidFill>
                  <a:srgbClr val="080808"/>
                </a:solidFill>
                <a:latin typeface="微软雅黑" panose="020B0503020204020204" pitchFamily="34" charset="-122"/>
                <a:ea typeface="微软雅黑" panose="020B0503020204020204" pitchFamily="34" charset="-122"/>
                <a:cs typeface="Arial" panose="020B0604020202020204" pitchFamily="34" charset="0"/>
                <a:sym typeface="+mn-ea"/>
              </a:rPr>
              <a:t>焊接温度：</a:t>
            </a:r>
            <a:r>
              <a:rPr lang="zh-CN" altLang="en-US" sz="16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小牛焊接机：</a:t>
            </a:r>
            <a:r>
              <a:rPr lang="en-US" altLang="zh-CN" sz="16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190-230</a:t>
            </a:r>
            <a:r>
              <a:rPr lang="zh-CN" altLang="en-US" sz="16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℃，奥特维焊接机：</a:t>
            </a:r>
            <a:r>
              <a:rPr lang="en-US" altLang="zh-CN" sz="16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190-220</a:t>
            </a:r>
            <a:r>
              <a:rPr lang="zh-CN" altLang="en-US" sz="16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4" name="文本框 3"/>
          <p:cNvSpPr txBox="1"/>
          <p:nvPr/>
        </p:nvSpPr>
        <p:spPr>
          <a:xfrm>
            <a:off x="245110" y="3860800"/>
            <a:ext cx="231330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焊接控制点</a:t>
            </a:r>
          </a:p>
        </p:txBody>
      </p:sp>
      <p:sp>
        <p:nvSpPr>
          <p:cNvPr id="20" name="Text Box 11"/>
          <p:cNvSpPr txBox="1">
            <a:spLocks noChangeArrowheads="1"/>
          </p:cNvSpPr>
          <p:nvPr/>
        </p:nvSpPr>
        <p:spPr bwMode="gray">
          <a:xfrm>
            <a:off x="222885" y="4713605"/>
            <a:ext cx="7735570" cy="829945"/>
          </a:xfrm>
          <a:prstGeom prst="rect">
            <a:avLst/>
          </a:prstGeom>
          <a:noFill/>
          <a:ln w="9525" algn="ctr">
            <a:noFill/>
            <a:miter lim="800000"/>
          </a:ln>
        </p:spPr>
        <p:txBody>
          <a:bodyPr wrap="square">
            <a:spAutoFit/>
          </a:bodyPr>
          <a:lstStyle/>
          <a:p>
            <a:pPr algn="l" eaLnBrk="0" hangingPunct="0">
              <a:lnSpc>
                <a:spcPct val="150000"/>
              </a:lnSpc>
            </a:pPr>
            <a:r>
              <a:rPr lang="zh-CN" altLang="en-US" sz="1600" b="1"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焊接拉力：</a:t>
            </a:r>
            <a:r>
              <a:rPr lang="zh-CN" altLang="en-US"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单点≥</a:t>
            </a:r>
            <a:r>
              <a:rPr lang="en-US" altLang="zh-CN"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1.3N/mm</a:t>
            </a:r>
            <a:r>
              <a:rPr lang="zh-CN" altLang="en-US"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，单根栅线均值≥</a:t>
            </a:r>
            <a:r>
              <a:rPr lang="en-US" altLang="zh-CN"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1.5N/mm</a:t>
            </a:r>
            <a:r>
              <a:rPr lang="zh-CN" altLang="en-US"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，单根栅线连续不合格点数≤</a:t>
            </a:r>
            <a:r>
              <a:rPr lang="en-US" altLang="zh-CN"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10%</a:t>
            </a:r>
            <a:r>
              <a:rPr lang="zh-CN" altLang="en-US"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总点数，总不合格点数≤</a:t>
            </a:r>
            <a:r>
              <a:rPr lang="en-US" altLang="zh-CN"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20%</a:t>
            </a:r>
            <a:r>
              <a:rPr lang="zh-CN" altLang="en-US"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总点数</a:t>
            </a:r>
          </a:p>
        </p:txBody>
      </p:sp>
      <p:sp>
        <p:nvSpPr>
          <p:cNvPr id="3" name="Text Box 18"/>
          <p:cNvSpPr txBox="1">
            <a:spLocks noChangeArrowheads="1"/>
          </p:cNvSpPr>
          <p:nvPr/>
        </p:nvSpPr>
        <p:spPr bwMode="black">
          <a:xfrm>
            <a:off x="250825" y="5516880"/>
            <a:ext cx="7774305" cy="460375"/>
          </a:xfrm>
          <a:prstGeom prst="rect">
            <a:avLst/>
          </a:prstGeom>
          <a:noFill/>
          <a:ln w="9525" algn="ctr">
            <a:noFill/>
            <a:miter lim="800000"/>
          </a:ln>
        </p:spPr>
        <p:txBody>
          <a:bodyPr wrap="square">
            <a:spAutoFit/>
          </a:bodyPr>
          <a:lstStyle/>
          <a:p>
            <a:pPr eaLnBrk="0" hangingPunct="0">
              <a:lnSpc>
                <a:spcPct val="150000"/>
              </a:lnSpc>
            </a:pPr>
            <a:r>
              <a:rPr lang="zh-CN" altLang="en-US" sz="1600" b="1"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焊接偏移</a:t>
            </a:r>
            <a:r>
              <a:rPr lang="zh-CN" altLang="en-US" sz="1600" b="1" smtClean="0">
                <a:solidFill>
                  <a:schemeClr val="tx1"/>
                </a:solidFill>
                <a:latin typeface="华文楷体" panose="02010600040101010101" pitchFamily="2" charset="-122"/>
                <a:ea typeface="华文楷体" panose="02010600040101010101" pitchFamily="2" charset="-122"/>
                <a:cs typeface="Arial" panose="020B0604020202020204" pitchFamily="34" charset="0"/>
                <a:sym typeface="+mn-ea"/>
              </a:rPr>
              <a:t>：</a:t>
            </a:r>
            <a:r>
              <a:rPr lang="zh-CN" altLang="en-US" sz="1600" smtClean="0">
                <a:solidFill>
                  <a:schemeClr val="tx1"/>
                </a:solidFill>
                <a:latin typeface="微软雅黑" panose="020B0503020204020204" pitchFamily="34" charset="-122"/>
                <a:ea typeface="微软雅黑" panose="020B0503020204020204" pitchFamily="34" charset="-122"/>
              </a:rPr>
              <a:t>露白</a:t>
            </a:r>
            <a:r>
              <a:rPr lang="en-US" sz="1600" smtClean="0">
                <a:solidFill>
                  <a:schemeClr val="tx1"/>
                </a:solidFill>
                <a:latin typeface="微软雅黑" panose="020B0503020204020204" pitchFamily="34" charset="-122"/>
                <a:ea typeface="微软雅黑" panose="020B0503020204020204" pitchFamily="34" charset="-122"/>
              </a:rPr>
              <a:t>W</a:t>
            </a:r>
            <a:r>
              <a:rPr lang="zh-CN" altLang="en-US" sz="1600" smtClean="0">
                <a:solidFill>
                  <a:schemeClr val="tx1"/>
                </a:solidFill>
                <a:latin typeface="微软雅黑" panose="020B0503020204020204" pitchFamily="34" charset="-122"/>
                <a:ea typeface="微软雅黑" panose="020B0503020204020204" pitchFamily="34" charset="-122"/>
              </a:rPr>
              <a:t>≤</a:t>
            </a:r>
            <a:r>
              <a:rPr lang="en-US" sz="1600" smtClean="0">
                <a:solidFill>
                  <a:schemeClr val="tx1"/>
                </a:solidFill>
                <a:latin typeface="微软雅黑" panose="020B0503020204020204" pitchFamily="34" charset="-122"/>
                <a:ea typeface="微软雅黑" panose="020B0503020204020204" pitchFamily="34" charset="-122"/>
              </a:rPr>
              <a:t>0.30mm</a:t>
            </a:r>
            <a:r>
              <a:rPr lang="zh-CN" altLang="en-US" sz="1600" smtClean="0">
                <a:solidFill>
                  <a:schemeClr val="tx1"/>
                </a:solidFill>
                <a:latin typeface="微软雅黑" panose="020B0503020204020204" pitchFamily="34" charset="-122"/>
                <a:ea typeface="微软雅黑" panose="020B0503020204020204" pitchFamily="34" charset="-122"/>
              </a:rPr>
              <a:t>；</a:t>
            </a:r>
            <a:endParaRPr lang="zh-CN" altLang="en-US" sz="160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p:cNvPicPr/>
          <p:nvPr/>
        </p:nvPicPr>
        <p:blipFill>
          <a:blip r:embed="rId7"/>
          <a:stretch>
            <a:fillRect/>
          </a:stretch>
        </p:blipFill>
        <p:spPr>
          <a:xfrm>
            <a:off x="213995" y="1875790"/>
            <a:ext cx="2099310" cy="1743075"/>
          </a:xfrm>
          <a:prstGeom prst="rect">
            <a:avLst/>
          </a:prstGeom>
        </p:spPr>
      </p:pic>
      <p:sp>
        <p:nvSpPr>
          <p:cNvPr id="12" name="文本框 11"/>
          <p:cNvSpPr txBox="1"/>
          <p:nvPr/>
        </p:nvSpPr>
        <p:spPr>
          <a:xfrm>
            <a:off x="493395" y="1423035"/>
            <a:ext cx="1107440" cy="33718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焊带偏移</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4"/>
          <a:stretch>
            <a:fillRect/>
          </a:stretch>
        </p:blipFill>
        <p:spPr>
          <a:xfrm>
            <a:off x="3223260" y="3072130"/>
            <a:ext cx="1709420" cy="2097405"/>
          </a:xfrm>
          <a:prstGeom prst="rect">
            <a:avLst/>
          </a:prstGeom>
        </p:spPr>
      </p:pic>
      <p:pic>
        <p:nvPicPr>
          <p:cNvPr id="11" name="图片 16"/>
          <p:cNvPicPr>
            <a:picLocks noChangeAspect="1"/>
          </p:cNvPicPr>
          <p:nvPr/>
        </p:nvPicPr>
        <p:blipFill>
          <a:blip r:embed="rId5"/>
          <a:srcRect/>
          <a:stretch>
            <a:fillRect/>
          </a:stretch>
        </p:blipFill>
        <p:spPr bwMode="auto">
          <a:xfrm>
            <a:off x="7589838" y="-24"/>
            <a:ext cx="1230312" cy="649287"/>
          </a:xfrm>
          <a:prstGeom prst="rect">
            <a:avLst/>
          </a:prstGeom>
          <a:noFill/>
          <a:ln w="9525">
            <a:noFill/>
            <a:miter lim="800000"/>
            <a:headEnd/>
            <a:tailEnd/>
          </a:ln>
        </p:spPr>
      </p:pic>
      <p:sp>
        <p:nvSpPr>
          <p:cNvPr id="5122" name="TextBox 1"/>
          <p:cNvSpPr txBox="1"/>
          <p:nvPr/>
        </p:nvSpPr>
        <p:spPr>
          <a:xfrm>
            <a:off x="222250" y="264160"/>
            <a:ext cx="3483610" cy="460375"/>
          </a:xfrm>
          <a:prstGeom prst="rect">
            <a:avLst/>
          </a:prstGeom>
          <a:noFill/>
          <a:ln w="9525">
            <a:noFill/>
          </a:ln>
        </p:spPr>
        <p:txBody>
          <a:bodyPr wrap="square" anchor="t">
            <a:spAutoFit/>
          </a:bodyPr>
          <a:lstStyle/>
          <a:p>
            <a:pPr algn="l"/>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晶体硅光伏产业链</a:t>
            </a:r>
          </a:p>
        </p:txBody>
      </p:sp>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9" name="Picture 37" descr="6-9N多晶硅"/>
          <p:cNvPicPr>
            <a:picLocks noChangeAspect="1" noChangeArrowheads="1"/>
          </p:cNvPicPr>
          <p:nvPr/>
        </p:nvPicPr>
        <p:blipFill>
          <a:blip r:embed="rId6"/>
          <a:srcRect/>
          <a:stretch>
            <a:fillRect/>
          </a:stretch>
        </p:blipFill>
        <p:spPr bwMode="auto">
          <a:xfrm>
            <a:off x="134134" y="1124744"/>
            <a:ext cx="2664296" cy="1584176"/>
          </a:xfrm>
          <a:prstGeom prst="rect">
            <a:avLst/>
          </a:prstGeom>
          <a:noFill/>
          <a:ln w="9525">
            <a:noFill/>
            <a:miter lim="800000"/>
            <a:headEnd/>
            <a:tailEnd/>
          </a:ln>
        </p:spPr>
      </p:pic>
      <p:pic>
        <p:nvPicPr>
          <p:cNvPr id="17" name="Picture 31" descr="ARRAY"/>
          <p:cNvPicPr>
            <a:picLocks noChangeAspect="1" noChangeArrowheads="1"/>
          </p:cNvPicPr>
          <p:nvPr/>
        </p:nvPicPr>
        <p:blipFill>
          <a:blip r:embed="rId7"/>
          <a:srcRect/>
          <a:stretch>
            <a:fillRect/>
          </a:stretch>
        </p:blipFill>
        <p:spPr bwMode="auto">
          <a:xfrm>
            <a:off x="250280" y="3376886"/>
            <a:ext cx="2377240" cy="1656000"/>
          </a:xfrm>
          <a:prstGeom prst="rect">
            <a:avLst/>
          </a:prstGeom>
          <a:noFill/>
          <a:ln w="9525">
            <a:solidFill>
              <a:srgbClr val="008000"/>
            </a:solidFill>
            <a:miter lim="800000"/>
            <a:headEnd/>
            <a:tailEnd/>
          </a:ln>
        </p:spPr>
      </p:pic>
      <p:pic>
        <p:nvPicPr>
          <p:cNvPr id="18" name="Picture 9"/>
          <p:cNvPicPr>
            <a:picLocks noChangeAspect="1" noChangeArrowheads="1"/>
          </p:cNvPicPr>
          <p:nvPr/>
        </p:nvPicPr>
        <p:blipFill>
          <a:blip r:embed="rId8"/>
          <a:srcRect/>
          <a:stretch>
            <a:fillRect/>
          </a:stretch>
        </p:blipFill>
        <p:spPr bwMode="auto">
          <a:xfrm>
            <a:off x="3014454" y="1360662"/>
            <a:ext cx="1440160" cy="1368152"/>
          </a:xfrm>
          <a:prstGeom prst="rect">
            <a:avLst/>
          </a:prstGeom>
          <a:noFill/>
          <a:ln w="9525">
            <a:noFill/>
            <a:miter lim="800000"/>
            <a:headEnd/>
            <a:tailEnd/>
          </a:ln>
        </p:spPr>
      </p:pic>
      <p:pic>
        <p:nvPicPr>
          <p:cNvPr id="19" name="Picture 12"/>
          <p:cNvPicPr>
            <a:picLocks noChangeAspect="1" noChangeArrowheads="1"/>
          </p:cNvPicPr>
          <p:nvPr/>
        </p:nvPicPr>
        <p:blipFill>
          <a:blip r:embed="rId9"/>
          <a:srcRect/>
          <a:stretch>
            <a:fillRect/>
          </a:stretch>
        </p:blipFill>
        <p:spPr bwMode="auto">
          <a:xfrm>
            <a:off x="6391910" y="1124585"/>
            <a:ext cx="1748155" cy="1584325"/>
          </a:xfrm>
          <a:prstGeom prst="rect">
            <a:avLst/>
          </a:prstGeom>
          <a:noFill/>
          <a:ln w="9525">
            <a:noFill/>
            <a:miter lim="800000"/>
            <a:headEnd/>
            <a:tailEnd/>
          </a:ln>
        </p:spPr>
      </p:pic>
      <p:grpSp>
        <p:nvGrpSpPr>
          <p:cNvPr id="20" name="Group 13"/>
          <p:cNvGrpSpPr/>
          <p:nvPr/>
        </p:nvGrpSpPr>
        <p:grpSpPr bwMode="auto">
          <a:xfrm>
            <a:off x="251520" y="5681240"/>
            <a:ext cx="1524000" cy="700088"/>
            <a:chOff x="336" y="3111"/>
            <a:chExt cx="960" cy="441"/>
          </a:xfrm>
        </p:grpSpPr>
        <p:sp>
          <p:nvSpPr>
            <p:cNvPr id="21" name="AutoShape 14"/>
            <p:cNvSpPr>
              <a:spLocks noChangeArrowheads="1"/>
            </p:cNvSpPr>
            <p:nvPr/>
          </p:nvSpPr>
          <p:spPr bwMode="auto">
            <a:xfrm>
              <a:off x="336" y="3120"/>
              <a:ext cx="960" cy="432"/>
            </a:xfrm>
            <a:prstGeom prst="chevron">
              <a:avLst>
                <a:gd name="adj" fmla="val 55556"/>
              </a:avLst>
            </a:prstGeom>
            <a:solidFill>
              <a:srgbClr val="CC99FF"/>
            </a:solidFill>
            <a:ln w="9525">
              <a:solidFill>
                <a:schemeClr val="tx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 name="Text Box 15"/>
            <p:cNvSpPr txBox="1">
              <a:spLocks noChangeArrowheads="1"/>
            </p:cNvSpPr>
            <p:nvPr/>
          </p:nvSpPr>
          <p:spPr bwMode="auto">
            <a:xfrm>
              <a:off x="576" y="3111"/>
              <a:ext cx="548" cy="404"/>
            </a:xfrm>
            <a:prstGeom prst="rect">
              <a:avLst/>
            </a:prstGeom>
            <a:noFill/>
            <a:ln w="9525">
              <a:noFill/>
              <a:miter lim="800000"/>
            </a:ln>
          </p:spPr>
          <p:txBody>
            <a:bodyPr wrap="none">
              <a:spAutoFit/>
            </a:bodyPr>
            <a:lstStyle/>
            <a:p>
              <a:pPr>
                <a:spcBef>
                  <a:spcPct val="0"/>
                </a:spcBef>
              </a:pPr>
              <a:r>
                <a:rPr lang="zh-CN" altLang="en-US" sz="1800" dirty="0">
                  <a:latin typeface="微软雅黑" panose="020B0503020204020204" pitchFamily="34" charset="-122"/>
                  <a:ea typeface="微软雅黑" panose="020B0503020204020204" pitchFamily="34" charset="-122"/>
                </a:rPr>
                <a:t>高纯</a:t>
              </a:r>
            </a:p>
            <a:p>
              <a:pPr>
                <a:spcBef>
                  <a:spcPct val="0"/>
                </a:spcBef>
              </a:pPr>
              <a:r>
                <a:rPr lang="zh-CN" altLang="en-US" sz="1800" dirty="0">
                  <a:latin typeface="微软雅黑" panose="020B0503020204020204" pitchFamily="34" charset="-122"/>
                  <a:ea typeface="微软雅黑" panose="020B0503020204020204" pitchFamily="34" charset="-122"/>
                </a:rPr>
                <a:t>硅原料</a:t>
              </a:r>
            </a:p>
          </p:txBody>
        </p:sp>
      </p:grpSp>
      <p:grpSp>
        <p:nvGrpSpPr>
          <p:cNvPr id="23" name="Group 16"/>
          <p:cNvGrpSpPr/>
          <p:nvPr/>
        </p:nvGrpSpPr>
        <p:grpSpPr bwMode="auto">
          <a:xfrm>
            <a:off x="1546920" y="5695528"/>
            <a:ext cx="1828800" cy="685800"/>
            <a:chOff x="1152" y="3120"/>
            <a:chExt cx="960" cy="432"/>
          </a:xfrm>
        </p:grpSpPr>
        <p:sp>
          <p:nvSpPr>
            <p:cNvPr id="24" name="AutoShape 17"/>
            <p:cNvSpPr>
              <a:spLocks noChangeArrowheads="1"/>
            </p:cNvSpPr>
            <p:nvPr/>
          </p:nvSpPr>
          <p:spPr bwMode="auto">
            <a:xfrm>
              <a:off x="1152" y="3120"/>
              <a:ext cx="960" cy="432"/>
            </a:xfrm>
            <a:prstGeom prst="chevron">
              <a:avLst>
                <a:gd name="adj" fmla="val 55556"/>
              </a:avLst>
            </a:prstGeom>
            <a:solidFill>
              <a:srgbClr val="CC99FF"/>
            </a:solidFill>
            <a:ln w="9525">
              <a:solidFill>
                <a:schemeClr val="tx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5" name="Text Box 18"/>
            <p:cNvSpPr txBox="1">
              <a:spLocks noChangeArrowheads="1"/>
            </p:cNvSpPr>
            <p:nvPr/>
          </p:nvSpPr>
          <p:spPr bwMode="auto">
            <a:xfrm>
              <a:off x="1420" y="3120"/>
              <a:ext cx="577" cy="404"/>
            </a:xfrm>
            <a:prstGeom prst="rect">
              <a:avLst/>
            </a:prstGeom>
            <a:noFill/>
            <a:ln w="9525">
              <a:noFill/>
              <a:miter lim="800000"/>
            </a:ln>
          </p:spPr>
          <p:txBody>
            <a:bodyPr wrap="none">
              <a:spAutoFit/>
            </a:bodyPr>
            <a:lstStyle/>
            <a:p>
              <a:pPr>
                <a:spcBef>
                  <a:spcPct val="0"/>
                </a:spcBef>
              </a:pPr>
              <a:r>
                <a:rPr lang="zh-CN" altLang="en-US" sz="1800">
                  <a:latin typeface="微软雅黑" panose="020B0503020204020204" pitchFamily="34" charset="-122"/>
                  <a:ea typeface="微软雅黑" panose="020B0503020204020204" pitchFamily="34" charset="-122"/>
                </a:rPr>
                <a:t>单晶提拉</a:t>
              </a:r>
            </a:p>
            <a:p>
              <a:pPr>
                <a:spcBef>
                  <a:spcPct val="0"/>
                </a:spcBef>
              </a:pPr>
              <a:r>
                <a:rPr lang="zh-CN" altLang="en-US" sz="1800">
                  <a:latin typeface="微软雅黑" panose="020B0503020204020204" pitchFamily="34" charset="-122"/>
                  <a:ea typeface="微软雅黑" panose="020B0503020204020204" pitchFamily="34" charset="-122"/>
                </a:rPr>
                <a:t>多晶铸锭</a:t>
              </a:r>
            </a:p>
          </p:txBody>
        </p:sp>
      </p:grpSp>
      <p:grpSp>
        <p:nvGrpSpPr>
          <p:cNvPr id="26" name="Group 19"/>
          <p:cNvGrpSpPr/>
          <p:nvPr/>
        </p:nvGrpSpPr>
        <p:grpSpPr bwMode="auto">
          <a:xfrm>
            <a:off x="3223320" y="5695528"/>
            <a:ext cx="1524000" cy="685800"/>
            <a:chOff x="1968" y="3120"/>
            <a:chExt cx="960" cy="432"/>
          </a:xfrm>
        </p:grpSpPr>
        <p:sp>
          <p:nvSpPr>
            <p:cNvPr id="27" name="AutoShape 20"/>
            <p:cNvSpPr>
              <a:spLocks noChangeArrowheads="1"/>
            </p:cNvSpPr>
            <p:nvPr/>
          </p:nvSpPr>
          <p:spPr bwMode="auto">
            <a:xfrm>
              <a:off x="1968" y="3120"/>
              <a:ext cx="960" cy="432"/>
            </a:xfrm>
            <a:prstGeom prst="chevron">
              <a:avLst>
                <a:gd name="adj" fmla="val 55556"/>
              </a:avLst>
            </a:prstGeom>
            <a:solidFill>
              <a:srgbClr val="CC99FF"/>
            </a:solidFill>
            <a:ln w="9525">
              <a:solidFill>
                <a:schemeClr val="tx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2236" y="3225"/>
              <a:ext cx="407" cy="233"/>
            </a:xfrm>
            <a:prstGeom prst="rect">
              <a:avLst/>
            </a:prstGeom>
            <a:noFill/>
            <a:ln w="9525">
              <a:noFill/>
              <a:miter lim="800000"/>
            </a:ln>
          </p:spPr>
          <p:txBody>
            <a:bodyPr wrap="none">
              <a:spAutoFit/>
            </a:bodyPr>
            <a:lstStyle/>
            <a:p>
              <a:pPr>
                <a:spcBef>
                  <a:spcPct val="0"/>
                </a:spcBef>
              </a:pPr>
              <a:r>
                <a:rPr lang="zh-CN" altLang="en-US" sz="1800" dirty="0" smtClean="0">
                  <a:latin typeface="微软雅黑" panose="020B0503020204020204" pitchFamily="34" charset="-122"/>
                  <a:ea typeface="微软雅黑" panose="020B0503020204020204" pitchFamily="34" charset="-122"/>
                </a:rPr>
                <a:t>硅片</a:t>
              </a:r>
            </a:p>
          </p:txBody>
        </p:sp>
      </p:grpSp>
      <p:grpSp>
        <p:nvGrpSpPr>
          <p:cNvPr id="29" name="Group 22"/>
          <p:cNvGrpSpPr/>
          <p:nvPr/>
        </p:nvGrpSpPr>
        <p:grpSpPr bwMode="auto">
          <a:xfrm>
            <a:off x="4518720" y="5695528"/>
            <a:ext cx="1524000" cy="685800"/>
            <a:chOff x="2784" y="3120"/>
            <a:chExt cx="960" cy="432"/>
          </a:xfrm>
        </p:grpSpPr>
        <p:sp>
          <p:nvSpPr>
            <p:cNvPr id="30" name="AutoShape 23"/>
            <p:cNvSpPr>
              <a:spLocks noChangeArrowheads="1"/>
            </p:cNvSpPr>
            <p:nvPr/>
          </p:nvSpPr>
          <p:spPr bwMode="auto">
            <a:xfrm>
              <a:off x="2784" y="3120"/>
              <a:ext cx="960" cy="432"/>
            </a:xfrm>
            <a:prstGeom prst="chevron">
              <a:avLst>
                <a:gd name="adj" fmla="val 55556"/>
              </a:avLst>
            </a:prstGeom>
            <a:solidFill>
              <a:srgbClr val="CC99FF"/>
            </a:solidFill>
            <a:ln w="9525">
              <a:solidFill>
                <a:schemeClr val="tx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1" name="Text Box 24"/>
            <p:cNvSpPr txBox="1">
              <a:spLocks noChangeArrowheads="1"/>
            </p:cNvSpPr>
            <p:nvPr/>
          </p:nvSpPr>
          <p:spPr bwMode="auto">
            <a:xfrm>
              <a:off x="3120" y="3216"/>
              <a:ext cx="404" cy="231"/>
            </a:xfrm>
            <a:prstGeom prst="rect">
              <a:avLst/>
            </a:prstGeom>
            <a:noFill/>
            <a:ln w="9525">
              <a:noFill/>
              <a:miter lim="800000"/>
            </a:ln>
          </p:spPr>
          <p:txBody>
            <a:bodyPr wrap="none">
              <a:spAutoFit/>
            </a:bodyPr>
            <a:lstStyle/>
            <a:p>
              <a:pPr>
                <a:spcBef>
                  <a:spcPct val="0"/>
                </a:spcBef>
              </a:pPr>
              <a:r>
                <a:rPr lang="zh-CN" altLang="en-US" sz="1800">
                  <a:latin typeface="微软雅黑" panose="020B0503020204020204" pitchFamily="34" charset="-122"/>
                  <a:ea typeface="微软雅黑" panose="020B0503020204020204" pitchFamily="34" charset="-122"/>
                </a:rPr>
                <a:t>电池</a:t>
              </a:r>
            </a:p>
          </p:txBody>
        </p:sp>
      </p:grpSp>
      <p:grpSp>
        <p:nvGrpSpPr>
          <p:cNvPr id="32" name="Group 25"/>
          <p:cNvGrpSpPr/>
          <p:nvPr/>
        </p:nvGrpSpPr>
        <p:grpSpPr bwMode="auto">
          <a:xfrm>
            <a:off x="5814120" y="5695528"/>
            <a:ext cx="1524000" cy="685800"/>
            <a:chOff x="3600" y="3120"/>
            <a:chExt cx="960" cy="432"/>
          </a:xfrm>
        </p:grpSpPr>
        <p:sp>
          <p:nvSpPr>
            <p:cNvPr id="33" name="AutoShape 26"/>
            <p:cNvSpPr>
              <a:spLocks noChangeArrowheads="1"/>
            </p:cNvSpPr>
            <p:nvPr/>
          </p:nvSpPr>
          <p:spPr bwMode="auto">
            <a:xfrm>
              <a:off x="3600" y="3120"/>
              <a:ext cx="960" cy="432"/>
            </a:xfrm>
            <a:prstGeom prst="chevron">
              <a:avLst>
                <a:gd name="adj" fmla="val 55556"/>
              </a:avLst>
            </a:prstGeom>
            <a:solidFill>
              <a:srgbClr val="CC99FF"/>
            </a:solidFill>
            <a:ln w="9525">
              <a:solidFill>
                <a:schemeClr val="tx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4" name="Text Box 27"/>
            <p:cNvSpPr txBox="1">
              <a:spLocks noChangeArrowheads="1"/>
            </p:cNvSpPr>
            <p:nvPr/>
          </p:nvSpPr>
          <p:spPr bwMode="auto">
            <a:xfrm>
              <a:off x="3916" y="3216"/>
              <a:ext cx="404" cy="231"/>
            </a:xfrm>
            <a:prstGeom prst="rect">
              <a:avLst/>
            </a:prstGeom>
            <a:noFill/>
            <a:ln w="9525">
              <a:noFill/>
              <a:miter lim="800000"/>
            </a:ln>
          </p:spPr>
          <p:txBody>
            <a:bodyPr wrap="none">
              <a:spAutoFit/>
            </a:bodyPr>
            <a:lstStyle/>
            <a:p>
              <a:pPr>
                <a:spcBef>
                  <a:spcPct val="0"/>
                </a:spcBef>
              </a:pPr>
              <a:r>
                <a:rPr lang="zh-CN" altLang="en-US" sz="1800">
                  <a:latin typeface="微软雅黑" panose="020B0503020204020204" pitchFamily="34" charset="-122"/>
                  <a:ea typeface="微软雅黑" panose="020B0503020204020204" pitchFamily="34" charset="-122"/>
                </a:rPr>
                <a:t>组件</a:t>
              </a:r>
            </a:p>
          </p:txBody>
        </p:sp>
      </p:grpSp>
      <p:grpSp>
        <p:nvGrpSpPr>
          <p:cNvPr id="35" name="Group 28"/>
          <p:cNvGrpSpPr/>
          <p:nvPr/>
        </p:nvGrpSpPr>
        <p:grpSpPr bwMode="auto">
          <a:xfrm>
            <a:off x="7109520" y="5695528"/>
            <a:ext cx="1524000" cy="685800"/>
            <a:chOff x="4416" y="3120"/>
            <a:chExt cx="960" cy="432"/>
          </a:xfrm>
        </p:grpSpPr>
        <p:sp>
          <p:nvSpPr>
            <p:cNvPr id="36" name="AutoShape 29"/>
            <p:cNvSpPr>
              <a:spLocks noChangeArrowheads="1"/>
            </p:cNvSpPr>
            <p:nvPr/>
          </p:nvSpPr>
          <p:spPr bwMode="auto">
            <a:xfrm>
              <a:off x="4416" y="3120"/>
              <a:ext cx="960" cy="432"/>
            </a:xfrm>
            <a:prstGeom prst="chevron">
              <a:avLst>
                <a:gd name="adj" fmla="val 55556"/>
              </a:avLst>
            </a:prstGeom>
            <a:solidFill>
              <a:srgbClr val="CC99FF"/>
            </a:solidFill>
            <a:ln w="9525">
              <a:solidFill>
                <a:schemeClr val="tx1"/>
              </a:solidFill>
              <a:miter lim="800000"/>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 name="Text Box 30"/>
            <p:cNvSpPr txBox="1">
              <a:spLocks noChangeArrowheads="1"/>
            </p:cNvSpPr>
            <p:nvPr/>
          </p:nvSpPr>
          <p:spPr bwMode="auto">
            <a:xfrm>
              <a:off x="4684" y="3216"/>
              <a:ext cx="404" cy="231"/>
            </a:xfrm>
            <a:prstGeom prst="rect">
              <a:avLst/>
            </a:prstGeom>
            <a:noFill/>
            <a:ln w="9525">
              <a:noFill/>
              <a:miter lim="800000"/>
            </a:ln>
          </p:spPr>
          <p:txBody>
            <a:bodyPr wrap="none">
              <a:spAutoFit/>
            </a:bodyPr>
            <a:lstStyle/>
            <a:p>
              <a:pPr>
                <a:spcBef>
                  <a:spcPct val="0"/>
                </a:spcBef>
              </a:pPr>
              <a:r>
                <a:rPr lang="zh-CN" altLang="en-US" sz="1800">
                  <a:latin typeface="微软雅黑" panose="020B0503020204020204" pitchFamily="34" charset="-122"/>
                  <a:ea typeface="微软雅黑" panose="020B0503020204020204" pitchFamily="34" charset="-122"/>
                </a:rPr>
                <a:t>系统</a:t>
              </a:r>
            </a:p>
          </p:txBody>
        </p:sp>
      </p:grpSp>
      <p:pic>
        <p:nvPicPr>
          <p:cNvPr id="1028" name="Picture 4"/>
          <p:cNvPicPr>
            <a:picLocks noChangeAspect="1" noChangeArrowheads="1"/>
          </p:cNvPicPr>
          <p:nvPr/>
        </p:nvPicPr>
        <p:blipFill>
          <a:blip r:embed="rId10"/>
          <a:srcRect/>
          <a:stretch>
            <a:fillRect/>
          </a:stretch>
        </p:blipFill>
        <p:spPr bwMode="auto">
          <a:xfrm>
            <a:off x="6204585" y="3285490"/>
            <a:ext cx="2254250" cy="1871980"/>
          </a:xfrm>
          <a:prstGeom prst="rect">
            <a:avLst/>
          </a:prstGeom>
          <a:noFill/>
          <a:ln w="9525">
            <a:noFill/>
            <a:miter lim="800000"/>
            <a:headEnd/>
            <a:tailEnd/>
          </a:ln>
        </p:spPr>
      </p:pic>
      <p:sp>
        <p:nvSpPr>
          <p:cNvPr id="41" name="燕尾形箭头 40"/>
          <p:cNvSpPr/>
          <p:nvPr/>
        </p:nvSpPr>
        <p:spPr>
          <a:xfrm>
            <a:off x="2798430" y="1844824"/>
            <a:ext cx="288032" cy="288032"/>
          </a:xfrm>
          <a:prstGeom prst="notch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燕尾形箭头 41"/>
          <p:cNvSpPr/>
          <p:nvPr/>
        </p:nvSpPr>
        <p:spPr>
          <a:xfrm>
            <a:off x="7337891" y="2925326"/>
            <a:ext cx="504056" cy="360040"/>
          </a:xfrm>
          <a:prstGeom prst="notchedRightArrow">
            <a:avLst/>
          </a:prstGeom>
          <a:solidFill>
            <a:schemeClr val="tx2">
              <a:lumMod val="60000"/>
              <a:lumOff val="40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燕尾形箭头 42"/>
          <p:cNvSpPr/>
          <p:nvPr/>
        </p:nvSpPr>
        <p:spPr>
          <a:xfrm>
            <a:off x="5657453" y="4077072"/>
            <a:ext cx="288032" cy="288032"/>
          </a:xfrm>
          <a:prstGeom prst="notchedRightArrow">
            <a:avLst/>
          </a:prstGeom>
          <a:solidFill>
            <a:schemeClr val="tx2">
              <a:lumMod val="60000"/>
              <a:lumOff val="40000"/>
            </a:schemeClr>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燕尾形箭头 45"/>
          <p:cNvSpPr/>
          <p:nvPr/>
        </p:nvSpPr>
        <p:spPr>
          <a:xfrm>
            <a:off x="2633117" y="4077072"/>
            <a:ext cx="288032" cy="288032"/>
          </a:xfrm>
          <a:prstGeom prst="notchedRightArrow">
            <a:avLst/>
          </a:prstGeom>
          <a:solidFill>
            <a:schemeClr val="tx2">
              <a:lumMod val="60000"/>
              <a:lumOff val="40000"/>
            </a:schemeClr>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TextBox 46"/>
          <p:cNvSpPr txBox="1"/>
          <p:nvPr/>
        </p:nvSpPr>
        <p:spPr>
          <a:xfrm>
            <a:off x="6473790" y="2729334"/>
            <a:ext cx="86409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硅片</a:t>
            </a:r>
          </a:p>
        </p:txBody>
      </p:sp>
      <p:sp>
        <p:nvSpPr>
          <p:cNvPr id="48" name="TextBox 47"/>
          <p:cNvSpPr txBox="1"/>
          <p:nvPr/>
        </p:nvSpPr>
        <p:spPr>
          <a:xfrm>
            <a:off x="6755522" y="5157192"/>
            <a:ext cx="115212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电池片</a:t>
            </a:r>
          </a:p>
        </p:txBody>
      </p:sp>
      <p:sp>
        <p:nvSpPr>
          <p:cNvPr id="49" name="TextBox 48"/>
          <p:cNvSpPr txBox="1"/>
          <p:nvPr/>
        </p:nvSpPr>
        <p:spPr>
          <a:xfrm>
            <a:off x="602164" y="5169386"/>
            <a:ext cx="1656184"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发电应用系统</a:t>
            </a:r>
          </a:p>
        </p:txBody>
      </p:sp>
      <p:sp>
        <p:nvSpPr>
          <p:cNvPr id="51" name="TextBox 50"/>
          <p:cNvSpPr txBox="1"/>
          <p:nvPr/>
        </p:nvSpPr>
        <p:spPr>
          <a:xfrm>
            <a:off x="854214" y="2708920"/>
            <a:ext cx="115212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高纯硅料</a:t>
            </a:r>
          </a:p>
        </p:txBody>
      </p:sp>
      <p:sp>
        <p:nvSpPr>
          <p:cNvPr id="52" name="TextBox 51"/>
          <p:cNvSpPr txBox="1"/>
          <p:nvPr/>
        </p:nvSpPr>
        <p:spPr>
          <a:xfrm>
            <a:off x="3039745" y="2708910"/>
            <a:ext cx="1783080" cy="368300"/>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硅锭或直拉工艺</a:t>
            </a:r>
          </a:p>
        </p:txBody>
      </p:sp>
      <p:pic>
        <p:nvPicPr>
          <p:cNvPr id="54" name="Picture 2"/>
          <p:cNvPicPr>
            <a:picLocks noChangeAspect="1" noChangeArrowheads="1"/>
          </p:cNvPicPr>
          <p:nvPr/>
        </p:nvPicPr>
        <p:blipFill>
          <a:blip r:embed="rId11"/>
          <a:srcRect/>
          <a:stretch>
            <a:fillRect/>
          </a:stretch>
        </p:blipFill>
        <p:spPr bwMode="auto">
          <a:xfrm>
            <a:off x="4454614" y="1196752"/>
            <a:ext cx="1512168" cy="1512168"/>
          </a:xfrm>
          <a:prstGeom prst="rect">
            <a:avLst/>
          </a:prstGeom>
          <a:noFill/>
          <a:ln w="9525">
            <a:noFill/>
            <a:miter lim="800000"/>
            <a:headEnd/>
            <a:tailEnd/>
          </a:ln>
        </p:spPr>
      </p:pic>
      <p:sp>
        <p:nvSpPr>
          <p:cNvPr id="2" name="燕尾形箭头 1"/>
          <p:cNvSpPr/>
          <p:nvPr/>
        </p:nvSpPr>
        <p:spPr>
          <a:xfrm>
            <a:off x="6022325" y="1844824"/>
            <a:ext cx="288032" cy="288032"/>
          </a:xfrm>
          <a:prstGeom prst="notch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TextBox 47"/>
          <p:cNvSpPr txBox="1"/>
          <p:nvPr/>
        </p:nvSpPr>
        <p:spPr>
          <a:xfrm>
            <a:off x="4159007" y="5157192"/>
            <a:ext cx="1152128" cy="368300"/>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组件</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3"/>
          <p:cNvPicPr>
            <a:picLocks noChangeArrowheads="1"/>
          </p:cNvPicPr>
          <p:nvPr/>
        </p:nvPicPr>
        <p:blipFill>
          <a:blip r:embed="rId3"/>
          <a:srcRect/>
          <a:stretch>
            <a:fillRect/>
          </a:stretch>
        </p:blipFill>
        <p:spPr>
          <a:xfrm>
            <a:off x="6300470" y="4630420"/>
            <a:ext cx="2303780" cy="1649095"/>
          </a:xfrm>
          <a:prstGeom prst="rect">
            <a:avLst/>
          </a:prstGeom>
          <a:noFill/>
          <a:ln w="1">
            <a:noFill/>
            <a:miter lim="800000"/>
            <a:headEnd/>
            <a:tailEnd type="none" w="med" len="med"/>
          </a:ln>
          <a:effectLst/>
        </p:spPr>
      </p:pic>
      <p:pic>
        <p:nvPicPr>
          <p:cNvPr id="12" name="图片 11"/>
          <p:cNvPicPr>
            <a:picLocks noChangeAspect="1"/>
          </p:cNvPicPr>
          <p:nvPr/>
        </p:nvPicPr>
        <p:blipFill>
          <a:blip r:embed="rId4"/>
          <a:stretch>
            <a:fillRect/>
          </a:stretch>
        </p:blipFill>
        <p:spPr>
          <a:xfrm>
            <a:off x="3707765" y="4630420"/>
            <a:ext cx="2275840" cy="1649095"/>
          </a:xfrm>
          <a:prstGeom prst="rect">
            <a:avLst/>
          </a:prstGeom>
        </p:spPr>
      </p:pic>
      <p:pic>
        <p:nvPicPr>
          <p:cNvPr id="9" name="图片 8"/>
          <p:cNvPicPr>
            <a:picLocks noChangeAspect="1"/>
          </p:cNvPicPr>
          <p:nvPr/>
        </p:nvPicPr>
        <p:blipFill>
          <a:blip r:embed="rId5"/>
          <a:stretch>
            <a:fillRect/>
          </a:stretch>
        </p:blipFill>
        <p:spPr>
          <a:xfrm>
            <a:off x="6300470" y="2839085"/>
            <a:ext cx="2303780" cy="1665605"/>
          </a:xfrm>
          <a:prstGeom prst="rect">
            <a:avLst/>
          </a:prstGeom>
        </p:spPr>
      </p:pic>
      <p:pic>
        <p:nvPicPr>
          <p:cNvPr id="11" name="Picture 3"/>
          <p:cNvPicPr>
            <a:picLocks noChangeArrowheads="1"/>
          </p:cNvPicPr>
          <p:nvPr/>
        </p:nvPicPr>
        <p:blipFill>
          <a:blip r:embed="rId6"/>
          <a:srcRect/>
          <a:stretch>
            <a:fillRect/>
          </a:stretch>
        </p:blipFill>
        <p:spPr bwMode="auto">
          <a:xfrm>
            <a:off x="6300470" y="1014095"/>
            <a:ext cx="2304017" cy="1656012"/>
          </a:xfrm>
          <a:prstGeom prst="rect">
            <a:avLst/>
          </a:prstGeom>
          <a:noFill/>
          <a:ln w="9525">
            <a:noFill/>
            <a:miter lim="800000"/>
            <a:headEnd/>
            <a:tailEnd/>
          </a:ln>
        </p:spPr>
      </p:pic>
      <p:pic>
        <p:nvPicPr>
          <p:cNvPr id="15361" name="图片 16"/>
          <p:cNvPicPr>
            <a:picLocks noChangeAspect="1"/>
          </p:cNvPicPr>
          <p:nvPr/>
        </p:nvPicPr>
        <p:blipFill>
          <a:blip r:embed="rId7"/>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91770" y="354965"/>
            <a:ext cx="3974465"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层叠敷设</a:t>
            </a:r>
          </a:p>
        </p:txBody>
      </p:sp>
      <p:sp>
        <p:nvSpPr>
          <p:cNvPr id="32" name="Text Box 16"/>
          <p:cNvSpPr txBox="1">
            <a:spLocks noChangeArrowheads="1"/>
          </p:cNvSpPr>
          <p:nvPr/>
        </p:nvSpPr>
        <p:spPr bwMode="auto">
          <a:xfrm>
            <a:off x="5419457" y="6279480"/>
            <a:ext cx="2819400" cy="398780"/>
          </a:xfrm>
          <a:prstGeom prst="rect">
            <a:avLst/>
          </a:prstGeom>
          <a:noFill/>
          <a:ln w="12700" algn="ctr">
            <a:noFill/>
            <a:miter lim="800000"/>
          </a:ln>
        </p:spPr>
        <p:txBody>
          <a:bodyPr>
            <a:spAutoFit/>
          </a:bodyPr>
          <a:lstStyle/>
          <a:p>
            <a:pPr eaLnBrk="1" hangingPunct="1">
              <a:spcBef>
                <a:spcPct val="50000"/>
              </a:spcBef>
            </a:pPr>
            <a:r>
              <a:rPr lang="zh-CN" altLang="en-US" sz="2000" b="1" dirty="0">
                <a:solidFill>
                  <a:srgbClr val="009900"/>
                </a:solidFill>
                <a:latin typeface="微软雅黑" panose="020B0503020204020204" pitchFamily="34" charset="-122"/>
                <a:ea typeface="微软雅黑" panose="020B0503020204020204" pitchFamily="34" charset="-122"/>
              </a:rPr>
              <a:t>铺设过程示意图</a:t>
            </a:r>
          </a:p>
        </p:txBody>
      </p:sp>
      <p:pic>
        <p:nvPicPr>
          <p:cNvPr id="5123" name="Picture 3"/>
          <p:cNvPicPr>
            <a:picLocks noChangeArrowheads="1"/>
          </p:cNvPicPr>
          <p:nvPr/>
        </p:nvPicPr>
        <p:blipFill>
          <a:blip r:embed="rId8"/>
          <a:srcRect/>
          <a:stretch>
            <a:fillRect/>
          </a:stretch>
        </p:blipFill>
        <p:spPr bwMode="auto">
          <a:xfrm>
            <a:off x="3707487" y="2848873"/>
            <a:ext cx="2304017" cy="1656012"/>
          </a:xfrm>
          <a:prstGeom prst="rect">
            <a:avLst/>
          </a:prstGeom>
          <a:noFill/>
          <a:ln w="9525">
            <a:noFill/>
            <a:miter lim="800000"/>
            <a:headEnd/>
            <a:tailEnd/>
          </a:ln>
        </p:spPr>
      </p:pic>
      <p:sp>
        <p:nvSpPr>
          <p:cNvPr id="23" name="燕尾形箭头 22"/>
          <p:cNvSpPr/>
          <p:nvPr/>
        </p:nvSpPr>
        <p:spPr>
          <a:xfrm rot="5224645">
            <a:off x="7308304" y="2555959"/>
            <a:ext cx="360040" cy="36004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燕尾形箭头 23"/>
          <p:cNvSpPr/>
          <p:nvPr/>
        </p:nvSpPr>
        <p:spPr>
          <a:xfrm rot="10646910">
            <a:off x="5953321" y="3495094"/>
            <a:ext cx="360040" cy="36004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燕尾形箭头 24"/>
          <p:cNvSpPr/>
          <p:nvPr/>
        </p:nvSpPr>
        <p:spPr>
          <a:xfrm rot="5400000">
            <a:off x="4651844" y="4363963"/>
            <a:ext cx="360040" cy="36004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燕尾形箭头 25"/>
          <p:cNvSpPr/>
          <p:nvPr/>
        </p:nvSpPr>
        <p:spPr>
          <a:xfrm>
            <a:off x="5969868" y="5341218"/>
            <a:ext cx="360040" cy="36004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圆角矩形 28"/>
          <p:cNvSpPr/>
          <p:nvPr/>
        </p:nvSpPr>
        <p:spPr>
          <a:xfrm>
            <a:off x="6300470" y="2847340"/>
            <a:ext cx="873760" cy="4108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自动贴</a:t>
            </a:r>
          </a:p>
          <a:p>
            <a:pPr algn="ctr"/>
            <a:r>
              <a:rPr lang="zh-CN" altLang="en-US" sz="1200" b="1" dirty="0" smtClean="0">
                <a:solidFill>
                  <a:schemeClr val="tx1"/>
                </a:solidFill>
                <a:latin typeface="微软雅黑" panose="020B0503020204020204" pitchFamily="34" charset="-122"/>
                <a:ea typeface="微软雅黑" panose="020B0503020204020204" pitchFamily="34" charset="-122"/>
              </a:rPr>
              <a:t>定位胶带</a:t>
            </a:r>
          </a:p>
        </p:txBody>
      </p:sp>
      <p:sp>
        <p:nvSpPr>
          <p:cNvPr id="30" name="圆角矩形 29"/>
          <p:cNvSpPr/>
          <p:nvPr/>
        </p:nvSpPr>
        <p:spPr>
          <a:xfrm>
            <a:off x="3707765" y="2847340"/>
            <a:ext cx="857250" cy="4108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汇流条</a:t>
            </a:r>
          </a:p>
          <a:p>
            <a:pPr algn="ctr"/>
            <a:r>
              <a:rPr lang="zh-CN" altLang="en-US" sz="1200" b="1" dirty="0" smtClean="0">
                <a:solidFill>
                  <a:schemeClr val="tx1"/>
                </a:solidFill>
                <a:latin typeface="微软雅黑" panose="020B0503020204020204" pitchFamily="34" charset="-122"/>
                <a:ea typeface="微软雅黑" panose="020B0503020204020204" pitchFamily="34" charset="-122"/>
              </a:rPr>
              <a:t>焊接</a:t>
            </a:r>
          </a:p>
        </p:txBody>
      </p:sp>
      <p:sp>
        <p:nvSpPr>
          <p:cNvPr id="31" name="圆角矩形 30"/>
          <p:cNvSpPr/>
          <p:nvPr/>
        </p:nvSpPr>
        <p:spPr>
          <a:xfrm>
            <a:off x="3707765" y="4655820"/>
            <a:ext cx="944245"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铺设</a:t>
            </a:r>
          </a:p>
          <a:p>
            <a:pPr algn="ctr"/>
            <a:r>
              <a:rPr lang="en-US" altLang="zh-CN" sz="1200" b="1" dirty="0" smtClean="0">
                <a:solidFill>
                  <a:schemeClr val="tx1"/>
                </a:solidFill>
                <a:latin typeface="微软雅黑" panose="020B0503020204020204" pitchFamily="34" charset="-122"/>
                <a:ea typeface="微软雅黑" panose="020B0503020204020204" pitchFamily="34" charset="-122"/>
              </a:rPr>
              <a:t>EVA/</a:t>
            </a:r>
            <a:r>
              <a:rPr lang="zh-CN" altLang="en-US" sz="1200" b="1" dirty="0" smtClean="0">
                <a:solidFill>
                  <a:schemeClr val="tx1"/>
                </a:solidFill>
                <a:latin typeface="微软雅黑" panose="020B0503020204020204" pitchFamily="34" charset="-122"/>
                <a:ea typeface="微软雅黑" panose="020B0503020204020204" pitchFamily="34" charset="-122"/>
              </a:rPr>
              <a:t>背板</a:t>
            </a:r>
          </a:p>
        </p:txBody>
      </p:sp>
      <p:sp>
        <p:nvSpPr>
          <p:cNvPr id="33" name="圆角矩形 32"/>
          <p:cNvSpPr/>
          <p:nvPr/>
        </p:nvSpPr>
        <p:spPr>
          <a:xfrm>
            <a:off x="6329045" y="4656455"/>
            <a:ext cx="970280" cy="2857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条码粘贴</a:t>
            </a:r>
          </a:p>
        </p:txBody>
      </p:sp>
      <p:pic>
        <p:nvPicPr>
          <p:cNvPr id="23554" name="Picture 2"/>
          <p:cNvPicPr>
            <a:picLocks noChangeArrowheads="1"/>
          </p:cNvPicPr>
          <p:nvPr/>
        </p:nvPicPr>
        <p:blipFill>
          <a:blip r:embed="rId9"/>
          <a:srcRect/>
          <a:stretch>
            <a:fillRect/>
          </a:stretch>
        </p:blipFill>
        <p:spPr bwMode="auto">
          <a:xfrm>
            <a:off x="3707904" y="1014636"/>
            <a:ext cx="2304256" cy="1656184"/>
          </a:xfrm>
          <a:prstGeom prst="rect">
            <a:avLst/>
          </a:prstGeom>
          <a:noFill/>
          <a:ln w="9525">
            <a:noFill/>
            <a:miter lim="800000"/>
            <a:headEnd/>
            <a:tailEnd/>
          </a:ln>
        </p:spPr>
      </p:pic>
      <p:sp>
        <p:nvSpPr>
          <p:cNvPr id="34" name="圆角矩形 33"/>
          <p:cNvSpPr/>
          <p:nvPr/>
        </p:nvSpPr>
        <p:spPr>
          <a:xfrm>
            <a:off x="3707765" y="1024255"/>
            <a:ext cx="820420" cy="37782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EVA</a:t>
            </a:r>
            <a:r>
              <a:rPr lang="zh-CN" altLang="en-US" sz="1200" b="1" dirty="0" smtClean="0">
                <a:solidFill>
                  <a:schemeClr val="tx1"/>
                </a:solidFill>
                <a:latin typeface="微软雅黑" panose="020B0503020204020204" pitchFamily="34" charset="-122"/>
                <a:ea typeface="微软雅黑" panose="020B0503020204020204" pitchFamily="34" charset="-122"/>
              </a:rPr>
              <a:t>自动铺设</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6300470" y="1024255"/>
            <a:ext cx="873760" cy="31813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自动摆串</a:t>
            </a:r>
          </a:p>
        </p:txBody>
      </p:sp>
      <p:sp>
        <p:nvSpPr>
          <p:cNvPr id="36" name="燕尾形箭头 35"/>
          <p:cNvSpPr/>
          <p:nvPr/>
        </p:nvSpPr>
        <p:spPr>
          <a:xfrm>
            <a:off x="5983585" y="1681758"/>
            <a:ext cx="360040" cy="36004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object 2"/>
          <p:cNvSpPr/>
          <p:nvPr/>
        </p:nvSpPr>
        <p:spPr>
          <a:xfrm>
            <a:off x="324485" y="4171950"/>
            <a:ext cx="2884805" cy="814705"/>
          </a:xfrm>
          <a:prstGeom prst="rect">
            <a:avLst/>
          </a:prstGeom>
          <a:blipFill>
            <a:blip r:embed="rId10" cstate="print"/>
            <a:stretch>
              <a:fillRect/>
            </a:stretch>
          </a:blipFill>
        </p:spPr>
        <p:txBody>
          <a:bodyPr wrap="square" lIns="0" tIns="0" rIns="0" bIns="0" rtlCol="0"/>
          <a:lstStyle/>
          <a:p>
            <a:endParaRPr>
              <a:latin typeface="微软雅黑" panose="020B0503020204020204" pitchFamily="34" charset="-122"/>
              <a:ea typeface="微软雅黑" panose="020B0503020204020204" pitchFamily="34" charset="-122"/>
            </a:endParaRPr>
          </a:p>
        </p:txBody>
      </p:sp>
      <p:sp>
        <p:nvSpPr>
          <p:cNvPr id="4" name="object 4"/>
          <p:cNvSpPr/>
          <p:nvPr/>
        </p:nvSpPr>
        <p:spPr>
          <a:xfrm>
            <a:off x="305435" y="5074920"/>
            <a:ext cx="3016885" cy="955675"/>
          </a:xfrm>
          <a:prstGeom prst="rect">
            <a:avLst/>
          </a:prstGeom>
          <a:blipFill>
            <a:blip r:embed="rId11" cstate="print"/>
            <a:stretch>
              <a:fillRect/>
            </a:stretch>
          </a:blipFill>
        </p:spPr>
        <p:txBody>
          <a:bodyPr wrap="square" lIns="0" tIns="0" rIns="0" bIns="0" rtlCol="0"/>
          <a:lstStyle/>
          <a:p>
            <a:endParaRPr>
              <a:latin typeface="微软雅黑" panose="020B0503020204020204" pitchFamily="34" charset="-122"/>
              <a:ea typeface="微软雅黑" panose="020B0503020204020204" pitchFamily="34" charset="-122"/>
            </a:endParaRPr>
          </a:p>
        </p:txBody>
      </p:sp>
      <p:sp>
        <p:nvSpPr>
          <p:cNvPr id="5" name="object 5"/>
          <p:cNvSpPr/>
          <p:nvPr/>
        </p:nvSpPr>
        <p:spPr>
          <a:xfrm>
            <a:off x="422275" y="3285490"/>
            <a:ext cx="2731770" cy="735965"/>
          </a:xfrm>
          <a:prstGeom prst="rect">
            <a:avLst/>
          </a:prstGeom>
          <a:blipFill>
            <a:blip r:embed="rId12" cstate="print"/>
            <a:stretch>
              <a:fillRect/>
            </a:stretch>
          </a:blipFill>
        </p:spPr>
        <p:txBody>
          <a:bodyPr wrap="square" lIns="0" tIns="0" rIns="0" bIns="0" rtlCol="0"/>
          <a:lstStyle/>
          <a:p>
            <a:endParaRPr>
              <a:latin typeface="微软雅黑" panose="020B0503020204020204" pitchFamily="34" charset="-122"/>
              <a:ea typeface="微软雅黑" panose="020B0503020204020204" pitchFamily="34" charset="-122"/>
            </a:endParaRPr>
          </a:p>
        </p:txBody>
      </p:sp>
      <p:sp>
        <p:nvSpPr>
          <p:cNvPr id="6" name="object 6"/>
          <p:cNvSpPr/>
          <p:nvPr/>
        </p:nvSpPr>
        <p:spPr>
          <a:xfrm>
            <a:off x="394970" y="2413000"/>
            <a:ext cx="2978785" cy="845820"/>
          </a:xfrm>
          <a:prstGeom prst="rect">
            <a:avLst/>
          </a:prstGeom>
          <a:blipFill>
            <a:blip r:embed="rId13" cstate="print"/>
            <a:stretch>
              <a:fillRect/>
            </a:stretch>
          </a:blipFill>
        </p:spPr>
        <p:txBody>
          <a:bodyPr wrap="square" lIns="0" tIns="0" rIns="0" bIns="0" rtlCol="0"/>
          <a:lstStyle/>
          <a:p>
            <a:endParaRPr>
              <a:latin typeface="微软雅黑" panose="020B0503020204020204" pitchFamily="34" charset="-122"/>
              <a:ea typeface="微软雅黑" panose="020B0503020204020204" pitchFamily="34" charset="-122"/>
            </a:endParaRPr>
          </a:p>
        </p:txBody>
      </p:sp>
      <p:sp>
        <p:nvSpPr>
          <p:cNvPr id="7" name="object 7"/>
          <p:cNvSpPr/>
          <p:nvPr/>
        </p:nvSpPr>
        <p:spPr>
          <a:xfrm>
            <a:off x="394970" y="1402715"/>
            <a:ext cx="2880995" cy="991870"/>
          </a:xfrm>
          <a:prstGeom prst="rect">
            <a:avLst/>
          </a:prstGeom>
          <a:blipFill>
            <a:blip r:embed="rId14" cstate="print"/>
            <a:stretch>
              <a:fillRect/>
            </a:stretch>
          </a:blipFill>
        </p:spPr>
        <p:txBody>
          <a:bodyPr wrap="square" lIns="0" tIns="0" rIns="0" bIns="0" rtlCol="0"/>
          <a:lstStyle/>
          <a:p>
            <a:endParaRPr>
              <a:latin typeface="微软雅黑" panose="020B0503020204020204" pitchFamily="34" charset="-122"/>
              <a:ea typeface="微软雅黑" panose="020B0503020204020204" pitchFamily="34" charset="-122"/>
            </a:endParaRPr>
          </a:p>
        </p:txBody>
      </p:sp>
      <p:sp>
        <p:nvSpPr>
          <p:cNvPr id="8" name="object 8"/>
          <p:cNvSpPr txBox="1"/>
          <p:nvPr/>
        </p:nvSpPr>
        <p:spPr>
          <a:xfrm>
            <a:off x="2014855" y="5228590"/>
            <a:ext cx="687070" cy="280035"/>
          </a:xfrm>
          <a:prstGeom prst="rect">
            <a:avLst/>
          </a:prstGeom>
          <a:solidFill>
            <a:srgbClr val="6600CC"/>
          </a:solidFill>
        </p:spPr>
        <p:txBody>
          <a:bodyPr vert="horz" wrap="square" lIns="0" tIns="34290" rIns="0" bIns="0" rtlCol="0">
            <a:spAutoFit/>
          </a:bodyPr>
          <a:lstStyle/>
          <a:p>
            <a:pPr marL="91440" algn="ctr">
              <a:lnSpc>
                <a:spcPct val="100000"/>
              </a:lnSpc>
              <a:spcBef>
                <a:spcPts val="270"/>
              </a:spcBef>
            </a:pPr>
            <a:r>
              <a:rPr sz="1600" spc="-5"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玻璃</a:t>
            </a:r>
          </a:p>
        </p:txBody>
      </p:sp>
      <p:sp>
        <p:nvSpPr>
          <p:cNvPr id="3" name="object 9"/>
          <p:cNvSpPr txBox="1"/>
          <p:nvPr/>
        </p:nvSpPr>
        <p:spPr>
          <a:xfrm>
            <a:off x="2051304" y="2564892"/>
            <a:ext cx="649605" cy="337185"/>
          </a:xfrm>
          <a:prstGeom prst="rect">
            <a:avLst/>
          </a:prstGeom>
          <a:solidFill>
            <a:srgbClr val="9999FF"/>
          </a:solidFill>
        </p:spPr>
        <p:txBody>
          <a:bodyPr vert="horz" wrap="square" lIns="0" tIns="41275" rIns="0" bIns="0" rtlCol="0">
            <a:spAutoFit/>
          </a:bodyPr>
          <a:lstStyle/>
          <a:p>
            <a:pPr marL="90805">
              <a:lnSpc>
                <a:spcPct val="100000"/>
              </a:lnSpc>
              <a:spcBef>
                <a:spcPts val="325"/>
              </a:spcBef>
            </a:pPr>
            <a:r>
              <a:rPr sz="1600" b="1" spc="-35" dirty="0">
                <a:solidFill>
                  <a:srgbClr val="000099"/>
                </a:solidFill>
                <a:latin typeface="微软雅黑" panose="020B0503020204020204" pitchFamily="34" charset="-122"/>
                <a:ea typeface="微软雅黑" panose="020B0503020204020204" pitchFamily="34" charset="-122"/>
                <a:cs typeface="微软雅黑" panose="020B0503020204020204" pitchFamily="34" charset="-122"/>
              </a:rPr>
              <a:t>EVA</a:t>
            </a:r>
          </a:p>
        </p:txBody>
      </p:sp>
      <p:sp>
        <p:nvSpPr>
          <p:cNvPr id="14" name="object 10"/>
          <p:cNvSpPr txBox="1"/>
          <p:nvPr/>
        </p:nvSpPr>
        <p:spPr>
          <a:xfrm>
            <a:off x="2124455" y="1557527"/>
            <a:ext cx="647700" cy="338455"/>
          </a:xfrm>
          <a:prstGeom prst="rect">
            <a:avLst/>
          </a:prstGeom>
          <a:solidFill>
            <a:srgbClr val="FFFF00"/>
          </a:solidFill>
        </p:spPr>
        <p:txBody>
          <a:bodyPr vert="horz" wrap="square" lIns="0" tIns="33655" rIns="0" bIns="0" rtlCol="0">
            <a:spAutoFit/>
          </a:bodyPr>
          <a:lstStyle/>
          <a:p>
            <a:pPr marL="90805">
              <a:lnSpc>
                <a:spcPct val="100000"/>
              </a:lnSpc>
              <a:spcBef>
                <a:spcPts val="265"/>
              </a:spcBef>
            </a:pPr>
            <a:r>
              <a:rPr sz="1600" b="1" spc="-5" dirty="0">
                <a:solidFill>
                  <a:srgbClr val="16347C"/>
                </a:solidFill>
                <a:latin typeface="微软雅黑" panose="020B0503020204020204" pitchFamily="34" charset="-122"/>
                <a:ea typeface="微软雅黑" panose="020B0503020204020204" pitchFamily="34" charset="-122"/>
                <a:cs typeface="宋体" panose="02010600030101010101" pitchFamily="2" charset="-122"/>
              </a:rPr>
              <a:t>背板</a:t>
            </a:r>
          </a:p>
        </p:txBody>
      </p:sp>
      <p:sp>
        <p:nvSpPr>
          <p:cNvPr id="16" name="object 11"/>
          <p:cNvSpPr txBox="1"/>
          <p:nvPr/>
        </p:nvSpPr>
        <p:spPr>
          <a:xfrm>
            <a:off x="2124455" y="4293108"/>
            <a:ext cx="647700" cy="337185"/>
          </a:xfrm>
          <a:prstGeom prst="rect">
            <a:avLst/>
          </a:prstGeom>
          <a:solidFill>
            <a:srgbClr val="9999FF"/>
          </a:solidFill>
        </p:spPr>
        <p:txBody>
          <a:bodyPr vert="horz" wrap="square" lIns="0" tIns="40640" rIns="0" bIns="0" rtlCol="0">
            <a:spAutoFit/>
          </a:bodyPr>
          <a:lstStyle/>
          <a:p>
            <a:pPr marL="90805">
              <a:lnSpc>
                <a:spcPct val="100000"/>
              </a:lnSpc>
              <a:spcBef>
                <a:spcPts val="320"/>
              </a:spcBef>
            </a:pPr>
            <a:r>
              <a:rPr sz="1600" b="1" spc="-35" dirty="0">
                <a:solidFill>
                  <a:srgbClr val="000099"/>
                </a:solidFill>
                <a:latin typeface="微软雅黑" panose="020B0503020204020204" pitchFamily="34" charset="-122"/>
                <a:ea typeface="微软雅黑" panose="020B0503020204020204" pitchFamily="34" charset="-122"/>
                <a:cs typeface="微软雅黑" panose="020B0503020204020204" pitchFamily="34" charset="-122"/>
              </a:rPr>
              <a:t>EVA</a:t>
            </a:r>
          </a:p>
        </p:txBody>
      </p:sp>
      <p:sp>
        <p:nvSpPr>
          <p:cNvPr id="17" name="object 13"/>
          <p:cNvSpPr txBox="1"/>
          <p:nvPr/>
        </p:nvSpPr>
        <p:spPr>
          <a:xfrm>
            <a:off x="2006600" y="3502025"/>
            <a:ext cx="683260" cy="279400"/>
          </a:xfrm>
          <a:prstGeom prst="rect">
            <a:avLst/>
          </a:prstGeom>
          <a:solidFill>
            <a:srgbClr val="9999FF"/>
          </a:solidFill>
        </p:spPr>
        <p:txBody>
          <a:bodyPr vert="horz" wrap="square" lIns="0" tIns="33655" rIns="0" bIns="0" rtlCol="0">
            <a:spAutoFit/>
          </a:bodyPr>
          <a:lstStyle/>
          <a:p>
            <a:pPr marL="90805">
              <a:lnSpc>
                <a:spcPct val="100000"/>
              </a:lnSpc>
              <a:spcBef>
                <a:spcPts val="265"/>
              </a:spcBef>
            </a:pPr>
            <a:r>
              <a:rPr sz="1600" spc="-5"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电池</a:t>
            </a:r>
          </a:p>
        </p:txBody>
      </p:sp>
      <p:sp>
        <p:nvSpPr>
          <p:cNvPr id="19" name="Text Box 16"/>
          <p:cNvSpPr txBox="1">
            <a:spLocks noChangeArrowheads="1"/>
          </p:cNvSpPr>
          <p:nvPr/>
        </p:nvSpPr>
        <p:spPr bwMode="auto">
          <a:xfrm>
            <a:off x="480626" y="6204426"/>
            <a:ext cx="2819400" cy="396875"/>
          </a:xfrm>
          <a:prstGeom prst="rect">
            <a:avLst/>
          </a:prstGeom>
          <a:noFill/>
          <a:ln w="12700" algn="ctr">
            <a:noFill/>
            <a:miter lim="800000"/>
          </a:ln>
        </p:spPr>
        <p:txBody>
          <a:bodyPr>
            <a:spAutoFit/>
          </a:bodyPr>
          <a:lstStyle/>
          <a:p>
            <a:pPr eaLnBrk="1" hangingPunct="1">
              <a:spcBef>
                <a:spcPct val="50000"/>
              </a:spcBef>
            </a:pPr>
            <a:r>
              <a:rPr lang="zh-CN" altLang="en-US" sz="2000" b="1" dirty="0" smtClean="0">
                <a:solidFill>
                  <a:srgbClr val="009900"/>
                </a:solidFill>
                <a:latin typeface="微软雅黑" panose="020B0503020204020204" pitchFamily="34" charset="-122"/>
                <a:ea typeface="微软雅黑" panose="020B0503020204020204" pitchFamily="34" charset="-122"/>
              </a:rPr>
              <a:t>铺设次序示意图</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91770" y="354965"/>
            <a:ext cx="3974465"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层叠敷设</a:t>
            </a:r>
          </a:p>
        </p:txBody>
      </p:sp>
      <p:pic>
        <p:nvPicPr>
          <p:cNvPr id="3" name="Picture 3" descr="shadow_1_m"/>
          <p:cNvPicPr>
            <a:picLocks noChangeAspect="1" noChangeArrowheads="1"/>
          </p:cNvPicPr>
          <p:nvPr/>
        </p:nvPicPr>
        <p:blipFill>
          <a:blip r:embed="rId4"/>
          <a:srcRect/>
          <a:stretch>
            <a:fillRect/>
          </a:stretch>
        </p:blipFill>
        <p:spPr bwMode="auto">
          <a:xfrm>
            <a:off x="3254375" y="6116658"/>
            <a:ext cx="2347913" cy="169862"/>
          </a:xfrm>
          <a:prstGeom prst="rect">
            <a:avLst/>
          </a:prstGeom>
          <a:noFill/>
          <a:ln w="9525">
            <a:noFill/>
            <a:miter lim="800000"/>
            <a:headEnd/>
            <a:tailEnd/>
          </a:ln>
        </p:spPr>
      </p:pic>
      <p:pic>
        <p:nvPicPr>
          <p:cNvPr id="4" name="Picture 4" descr="shadow_1_m"/>
          <p:cNvPicPr>
            <a:picLocks noChangeAspect="1" noChangeArrowheads="1"/>
          </p:cNvPicPr>
          <p:nvPr/>
        </p:nvPicPr>
        <p:blipFill>
          <a:blip r:embed="rId4"/>
          <a:srcRect/>
          <a:stretch>
            <a:fillRect/>
          </a:stretch>
        </p:blipFill>
        <p:spPr bwMode="auto">
          <a:xfrm>
            <a:off x="5768975" y="6107133"/>
            <a:ext cx="2347913" cy="169862"/>
          </a:xfrm>
          <a:prstGeom prst="rect">
            <a:avLst/>
          </a:prstGeom>
          <a:noFill/>
          <a:ln w="9525">
            <a:noFill/>
            <a:miter lim="800000"/>
            <a:headEnd/>
            <a:tailEnd/>
          </a:ln>
        </p:spPr>
      </p:pic>
      <p:pic>
        <p:nvPicPr>
          <p:cNvPr id="5" name="Picture 5" descr="shadow_1_m"/>
          <p:cNvPicPr>
            <a:picLocks noChangeAspect="1" noChangeArrowheads="1"/>
          </p:cNvPicPr>
          <p:nvPr/>
        </p:nvPicPr>
        <p:blipFill>
          <a:blip r:embed="rId5"/>
          <a:srcRect/>
          <a:stretch>
            <a:fillRect/>
          </a:stretch>
        </p:blipFill>
        <p:spPr bwMode="auto">
          <a:xfrm>
            <a:off x="760413" y="6116658"/>
            <a:ext cx="2347912" cy="169862"/>
          </a:xfrm>
          <a:prstGeom prst="rect">
            <a:avLst/>
          </a:prstGeom>
          <a:noFill/>
          <a:ln w="9525">
            <a:noFill/>
            <a:miter lim="800000"/>
            <a:headEnd/>
            <a:tailEnd/>
          </a:ln>
        </p:spPr>
      </p:pic>
      <p:grpSp>
        <p:nvGrpSpPr>
          <p:cNvPr id="6" name="Group 6"/>
          <p:cNvGrpSpPr/>
          <p:nvPr/>
        </p:nvGrpSpPr>
        <p:grpSpPr bwMode="auto">
          <a:xfrm>
            <a:off x="5873750" y="2830533"/>
            <a:ext cx="2174875" cy="3379787"/>
            <a:chOff x="3762" y="1166"/>
            <a:chExt cx="1370" cy="2355"/>
          </a:xfrm>
        </p:grpSpPr>
        <p:sp>
          <p:nvSpPr>
            <p:cNvPr id="7" name="AutoShape 7"/>
            <p:cNvSpPr>
              <a:spLocks noChangeArrowheads="1"/>
            </p:cNvSpPr>
            <p:nvPr/>
          </p:nvSpPr>
          <p:spPr bwMode="gray">
            <a:xfrm>
              <a:off x="3762" y="1166"/>
              <a:ext cx="1370" cy="2355"/>
            </a:xfrm>
            <a:prstGeom prst="roundRect">
              <a:avLst>
                <a:gd name="adj" fmla="val 4806"/>
              </a:avLst>
            </a:prstGeom>
            <a:gradFill rotWithShape="1">
              <a:gsLst>
                <a:gs pos="0">
                  <a:schemeClr val="hlink"/>
                </a:gs>
                <a:gs pos="100000">
                  <a:schemeClr val="hlink">
                    <a:gamma/>
                    <a:shade val="54902"/>
                    <a:invGamma/>
                  </a:schemeClr>
                </a:gs>
              </a:gsLst>
              <a:lin ang="5400000" scaled="1"/>
            </a:gradFill>
            <a:ln w="9525">
              <a:noFill/>
              <a:round/>
            </a:ln>
            <a:effectLst/>
            <a:scene3d>
              <a:camera prst="legacyPerspectiveTop"/>
              <a:lightRig rig="legacyFlat2" dir="b"/>
            </a:scene3d>
            <a:sp3d extrusionH="1801800" prstMaterial="legacyPlastic">
              <a:bevelT w="13500" h="13500" prst="angle"/>
              <a:bevelB w="13500" h="13500" prst="angle"/>
              <a:extrusionClr>
                <a:schemeClr val="hlink"/>
              </a:extrusionClr>
            </a:sp3d>
          </p:spPr>
          <p:txBody>
            <a:bodyPr wrap="none" anchor="ctr">
              <a:flatTx/>
            </a:bodyPr>
            <a:lstStyle/>
            <a:p>
              <a:pPr>
                <a:defRPr/>
              </a:pPr>
              <a:endParaRPr lang="zh-CN" altLang="en-US">
                <a:latin typeface="华文楷体" panose="02010600040101010101" pitchFamily="2" charset="-122"/>
                <a:ea typeface="华文楷体" panose="02010600040101010101" pitchFamily="2" charset="-122"/>
              </a:endParaRPr>
            </a:p>
          </p:txBody>
        </p:sp>
        <p:sp>
          <p:nvSpPr>
            <p:cNvPr id="8" name="Line 8"/>
            <p:cNvSpPr>
              <a:spLocks noChangeShapeType="1"/>
            </p:cNvSpPr>
            <p:nvPr/>
          </p:nvSpPr>
          <p:spPr bwMode="gray">
            <a:xfrm>
              <a:off x="3829" y="1176"/>
              <a:ext cx="1246" cy="0"/>
            </a:xfrm>
            <a:prstGeom prst="line">
              <a:avLst/>
            </a:prstGeom>
            <a:noFill/>
            <a:ln w="9525">
              <a:solidFill>
                <a:srgbClr val="F8F8F8">
                  <a:alpha val="25098"/>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9" name="Freeform 9"/>
            <p:cNvSpPr/>
            <p:nvPr/>
          </p:nvSpPr>
          <p:spPr bwMode="gray">
            <a:xfrm flipV="1">
              <a:off x="3772" y="3487"/>
              <a:ext cx="1353" cy="30"/>
            </a:xfrm>
            <a:custGeom>
              <a:avLst/>
              <a:gdLst>
                <a:gd name="T0" fmla="*/ 0 w 1318"/>
                <a:gd name="T1" fmla="*/ 47 h 19"/>
                <a:gd name="T2" fmla="*/ 76 w 1318"/>
                <a:gd name="T3" fmla="*/ 0 h 19"/>
                <a:gd name="T4" fmla="*/ 1316 w 1318"/>
                <a:gd name="T5" fmla="*/ 0 h 19"/>
                <a:gd name="T6" fmla="*/ 1389 w 1318"/>
                <a:gd name="T7" fmla="*/ 47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14" name="Freeform 10"/>
            <p:cNvSpPr/>
            <p:nvPr/>
          </p:nvSpPr>
          <p:spPr bwMode="gray">
            <a:xfrm>
              <a:off x="3779" y="1169"/>
              <a:ext cx="1336" cy="23"/>
            </a:xfrm>
            <a:custGeom>
              <a:avLst/>
              <a:gdLst>
                <a:gd name="T0" fmla="*/ 0 w 1318"/>
                <a:gd name="T1" fmla="*/ 28 h 19"/>
                <a:gd name="T2" fmla="*/ 74 w 1318"/>
                <a:gd name="T3" fmla="*/ 0 h 19"/>
                <a:gd name="T4" fmla="*/ 1283 w 1318"/>
                <a:gd name="T5" fmla="*/ 0 h 19"/>
                <a:gd name="T6" fmla="*/ 1354 w 1318"/>
                <a:gd name="T7" fmla="*/ 28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grpSp>
      <p:grpSp>
        <p:nvGrpSpPr>
          <p:cNvPr id="15" name="Group 11"/>
          <p:cNvGrpSpPr/>
          <p:nvPr/>
        </p:nvGrpSpPr>
        <p:grpSpPr bwMode="auto">
          <a:xfrm>
            <a:off x="3378200" y="3287733"/>
            <a:ext cx="2174875" cy="2922587"/>
            <a:chOff x="2190" y="1620"/>
            <a:chExt cx="1370" cy="1901"/>
          </a:xfrm>
        </p:grpSpPr>
        <p:sp>
          <p:nvSpPr>
            <p:cNvPr id="16" name="AutoShape 12"/>
            <p:cNvSpPr>
              <a:spLocks noChangeArrowheads="1"/>
            </p:cNvSpPr>
            <p:nvPr/>
          </p:nvSpPr>
          <p:spPr bwMode="gray">
            <a:xfrm>
              <a:off x="2190" y="1620"/>
              <a:ext cx="1370" cy="1901"/>
            </a:xfrm>
            <a:prstGeom prst="roundRect">
              <a:avLst>
                <a:gd name="adj" fmla="val 4806"/>
              </a:avLst>
            </a:prstGeom>
            <a:gradFill rotWithShape="1">
              <a:gsLst>
                <a:gs pos="0">
                  <a:schemeClr val="accent2"/>
                </a:gs>
                <a:gs pos="100000">
                  <a:schemeClr val="accent2">
                    <a:gamma/>
                    <a:shade val="54902"/>
                    <a:invGamma/>
                  </a:schemeClr>
                </a:gs>
              </a:gsLst>
              <a:lin ang="5400000" scaled="1"/>
            </a:gradFill>
            <a:ln w="9525">
              <a:noFill/>
              <a:round/>
            </a:ln>
            <a:effectLst/>
            <a:scene3d>
              <a:camera prst="legacyPerspectiveTop"/>
              <a:lightRig rig="legacyFlat2" dir="b"/>
            </a:scene3d>
            <a:sp3d extrusionH="1801800" prstMaterial="legacyPlastic">
              <a:bevelT w="13500" h="13500" prst="angle"/>
              <a:bevelB w="13500" h="13500" prst="angle"/>
              <a:extrusionClr>
                <a:schemeClr val="accent2"/>
              </a:extrusionClr>
            </a:sp3d>
          </p:spPr>
          <p:txBody>
            <a:bodyPr wrap="none" anchor="ctr">
              <a:flatTx/>
            </a:bodyPr>
            <a:lstStyle/>
            <a:p>
              <a:pPr>
                <a:defRPr/>
              </a:pPr>
              <a:endParaRPr lang="zh-CN" altLang="en-US">
                <a:latin typeface="华文楷体" panose="02010600040101010101" pitchFamily="2" charset="-122"/>
                <a:ea typeface="华文楷体" panose="02010600040101010101" pitchFamily="2" charset="-122"/>
              </a:endParaRPr>
            </a:p>
          </p:txBody>
        </p:sp>
        <p:sp>
          <p:nvSpPr>
            <p:cNvPr id="17" name="Line 13"/>
            <p:cNvSpPr>
              <a:spLocks noChangeShapeType="1"/>
            </p:cNvSpPr>
            <p:nvPr/>
          </p:nvSpPr>
          <p:spPr bwMode="gray">
            <a:xfrm>
              <a:off x="2257" y="1629"/>
              <a:ext cx="1246" cy="0"/>
            </a:xfrm>
            <a:prstGeom prst="line">
              <a:avLst/>
            </a:prstGeom>
            <a:noFill/>
            <a:ln w="9525">
              <a:solidFill>
                <a:srgbClr val="F8F8F8">
                  <a:alpha val="25098"/>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18" name="Freeform 14"/>
            <p:cNvSpPr/>
            <p:nvPr/>
          </p:nvSpPr>
          <p:spPr bwMode="gray">
            <a:xfrm flipV="1">
              <a:off x="2205" y="3492"/>
              <a:ext cx="1336" cy="25"/>
            </a:xfrm>
            <a:custGeom>
              <a:avLst/>
              <a:gdLst>
                <a:gd name="T0" fmla="*/ 0 w 1318"/>
                <a:gd name="T1" fmla="*/ 33 h 19"/>
                <a:gd name="T2" fmla="*/ 74 w 1318"/>
                <a:gd name="T3" fmla="*/ 0 h 19"/>
                <a:gd name="T4" fmla="*/ 1283 w 1318"/>
                <a:gd name="T5" fmla="*/ 0 h 19"/>
                <a:gd name="T6" fmla="*/ 1354 w 1318"/>
                <a:gd name="T7" fmla="*/ 33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19" name="Freeform 15"/>
            <p:cNvSpPr/>
            <p:nvPr/>
          </p:nvSpPr>
          <p:spPr bwMode="gray">
            <a:xfrm>
              <a:off x="2207" y="1622"/>
              <a:ext cx="1336" cy="19"/>
            </a:xfrm>
            <a:custGeom>
              <a:avLst/>
              <a:gdLst>
                <a:gd name="T0" fmla="*/ 0 w 1318"/>
                <a:gd name="T1" fmla="*/ 19 h 19"/>
                <a:gd name="T2" fmla="*/ 74 w 1318"/>
                <a:gd name="T3" fmla="*/ 0 h 19"/>
                <a:gd name="T4" fmla="*/ 1283 w 1318"/>
                <a:gd name="T5" fmla="*/ 0 h 19"/>
                <a:gd name="T6" fmla="*/ 1354 w 1318"/>
                <a:gd name="T7" fmla="*/ 19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grpSp>
      <p:grpSp>
        <p:nvGrpSpPr>
          <p:cNvPr id="20" name="Group 16"/>
          <p:cNvGrpSpPr/>
          <p:nvPr/>
        </p:nvGrpSpPr>
        <p:grpSpPr bwMode="auto">
          <a:xfrm>
            <a:off x="906463" y="3940195"/>
            <a:ext cx="2146300" cy="2270125"/>
            <a:chOff x="597" y="2091"/>
            <a:chExt cx="1352" cy="1430"/>
          </a:xfrm>
        </p:grpSpPr>
        <p:sp>
          <p:nvSpPr>
            <p:cNvPr id="21" name="AutoShape 17"/>
            <p:cNvSpPr>
              <a:spLocks noChangeArrowheads="1"/>
            </p:cNvSpPr>
            <p:nvPr/>
          </p:nvSpPr>
          <p:spPr bwMode="gray">
            <a:xfrm>
              <a:off x="597" y="2091"/>
              <a:ext cx="1352" cy="1430"/>
            </a:xfrm>
            <a:prstGeom prst="roundRect">
              <a:avLst>
                <a:gd name="adj" fmla="val 4806"/>
              </a:avLst>
            </a:prstGeom>
            <a:gradFill rotWithShape="1">
              <a:gsLst>
                <a:gs pos="0">
                  <a:schemeClr val="accent1"/>
                </a:gs>
                <a:gs pos="100000">
                  <a:schemeClr val="accent1">
                    <a:gamma/>
                    <a:shade val="54902"/>
                    <a:invGamma/>
                  </a:schemeClr>
                </a:gs>
              </a:gsLst>
              <a:lin ang="5400000" scaled="1"/>
            </a:gradFill>
            <a:ln w="9525">
              <a:noFill/>
              <a:round/>
            </a:ln>
            <a:effectLst/>
            <a:scene3d>
              <a:camera prst="legacyPerspectiveTop"/>
              <a:lightRig rig="legacyFlat2" dir="b"/>
            </a:scene3d>
            <a:sp3d extrusionH="1801800" prstMaterial="legacyPlastic">
              <a:bevelT w="13500" h="13500" prst="angle"/>
              <a:bevelB w="13500" h="13500" prst="angle"/>
              <a:extrusionClr>
                <a:schemeClr val="accent1"/>
              </a:extrusionClr>
            </a:sp3d>
          </p:spPr>
          <p:txBody>
            <a:bodyPr wrap="none" anchor="ctr">
              <a:flatTx/>
            </a:bodyPr>
            <a:lstStyle/>
            <a:p>
              <a:pPr>
                <a:defRPr/>
              </a:pPr>
              <a:endParaRPr lang="zh-CN" altLang="en-US">
                <a:latin typeface="华文楷体" panose="02010600040101010101" pitchFamily="2" charset="-122"/>
                <a:ea typeface="华文楷体" panose="02010600040101010101" pitchFamily="2" charset="-122"/>
              </a:endParaRPr>
            </a:p>
          </p:txBody>
        </p:sp>
        <p:sp>
          <p:nvSpPr>
            <p:cNvPr id="23" name="Line 18"/>
            <p:cNvSpPr>
              <a:spLocks noChangeShapeType="1"/>
            </p:cNvSpPr>
            <p:nvPr/>
          </p:nvSpPr>
          <p:spPr bwMode="gray">
            <a:xfrm>
              <a:off x="663" y="2098"/>
              <a:ext cx="1230" cy="0"/>
            </a:xfrm>
            <a:prstGeom prst="line">
              <a:avLst/>
            </a:prstGeom>
            <a:noFill/>
            <a:ln w="9525">
              <a:solidFill>
                <a:srgbClr val="F8F8F8">
                  <a:alpha val="25098"/>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24" name="Freeform 19"/>
            <p:cNvSpPr/>
            <p:nvPr/>
          </p:nvSpPr>
          <p:spPr bwMode="gray">
            <a:xfrm flipV="1">
              <a:off x="612" y="3499"/>
              <a:ext cx="1318" cy="19"/>
            </a:xfrm>
            <a:custGeom>
              <a:avLst/>
              <a:gdLst>
                <a:gd name="T0" fmla="*/ 0 w 1318"/>
                <a:gd name="T1" fmla="*/ 19 h 19"/>
                <a:gd name="T2" fmla="*/ 72 w 1318"/>
                <a:gd name="T3" fmla="*/ 0 h 19"/>
                <a:gd name="T4" fmla="*/ 1249 w 1318"/>
                <a:gd name="T5" fmla="*/ 0 h 19"/>
                <a:gd name="T6" fmla="*/ 1318 w 1318"/>
                <a:gd name="T7" fmla="*/ 19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5098"/>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grpSp>
      <p:sp>
        <p:nvSpPr>
          <p:cNvPr id="25" name="Freeform 20"/>
          <p:cNvSpPr/>
          <p:nvPr/>
        </p:nvSpPr>
        <p:spPr bwMode="auto">
          <a:xfrm>
            <a:off x="933450" y="3941783"/>
            <a:ext cx="2092325" cy="30162"/>
          </a:xfrm>
          <a:custGeom>
            <a:avLst/>
            <a:gdLst>
              <a:gd name="T0" fmla="*/ 0 w 1318"/>
              <a:gd name="T1" fmla="*/ 47881374 h 19"/>
              <a:gd name="T2" fmla="*/ 181451232 w 1318"/>
              <a:gd name="T3" fmla="*/ 0 h 19"/>
              <a:gd name="T4" fmla="*/ 2147483647 w 1318"/>
              <a:gd name="T5" fmla="*/ 0 h 19"/>
              <a:gd name="T6" fmla="*/ 2147483647 w 1318"/>
              <a:gd name="T7" fmla="*/ 47881374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8F8F8">
                <a:alpha val="39999"/>
              </a:srgbClr>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26" name="Text Box 21"/>
          <p:cNvSpPr txBox="1">
            <a:spLocks noChangeArrowheads="1"/>
          </p:cNvSpPr>
          <p:nvPr/>
        </p:nvSpPr>
        <p:spPr bwMode="gray">
          <a:xfrm>
            <a:off x="987399" y="4766637"/>
            <a:ext cx="2436804" cy="1101725"/>
          </a:xfrm>
          <a:prstGeom prst="rect">
            <a:avLst/>
          </a:prstGeom>
          <a:noFill/>
          <a:ln w="9525">
            <a:noFill/>
            <a:miter lim="800000"/>
          </a:ln>
        </p:spPr>
        <p:txBody>
          <a:bodyPr wrap="square">
            <a:spAutoFit/>
          </a:bodyPr>
          <a:lstStyle/>
          <a:p>
            <a:pPr marL="120650" indent="-120650">
              <a:lnSpc>
                <a:spcPct val="8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温度</a:t>
            </a:r>
            <a:r>
              <a:rPr lang="en-US" altLang="zh-CN" sz="1400" smtClean="0">
                <a:solidFill>
                  <a:srgbClr val="FFFFFF"/>
                </a:solidFill>
                <a:latin typeface="微软雅黑" panose="020B0503020204020204" pitchFamily="34" charset="-122"/>
                <a:ea typeface="微软雅黑" panose="020B0503020204020204" pitchFamily="34" charset="-122"/>
              </a:rPr>
              <a:t>15-28</a:t>
            </a:r>
            <a:r>
              <a:rPr lang="zh-CN" altLang="en-US" sz="1400" smtClean="0">
                <a:solidFill>
                  <a:srgbClr val="FFFFFF"/>
                </a:solidFill>
                <a:latin typeface="微软雅黑" panose="020B0503020204020204" pitchFamily="34" charset="-122"/>
                <a:ea typeface="微软雅黑" panose="020B0503020204020204" pitchFamily="34" charset="-122"/>
              </a:rPr>
              <a:t>℃</a:t>
            </a:r>
            <a:endParaRPr lang="en-US" altLang="zh-CN" sz="1400" smtClean="0">
              <a:solidFill>
                <a:srgbClr val="FFFFFF"/>
              </a:solidFill>
              <a:latin typeface="微软雅黑" panose="020B0503020204020204" pitchFamily="34" charset="-122"/>
              <a:ea typeface="微软雅黑" panose="020B0503020204020204" pitchFamily="34" charset="-122"/>
            </a:endParaRPr>
          </a:p>
          <a:p>
            <a:pPr marL="120650" indent="-120650">
              <a:lnSpc>
                <a:spcPct val="8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湿度＜</a:t>
            </a:r>
            <a:r>
              <a:rPr lang="en-US" altLang="zh-CN" sz="1400" smtClean="0">
                <a:solidFill>
                  <a:srgbClr val="FFFFFF"/>
                </a:solidFill>
                <a:latin typeface="微软雅黑" panose="020B0503020204020204" pitchFamily="34" charset="-122"/>
                <a:ea typeface="微软雅黑" panose="020B0503020204020204" pitchFamily="34" charset="-122"/>
              </a:rPr>
              <a:t>60RH%</a:t>
            </a:r>
          </a:p>
          <a:p>
            <a:pPr marL="120650" indent="-120650">
              <a:lnSpc>
                <a:spcPct val="8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焊接温度</a:t>
            </a:r>
            <a:r>
              <a:rPr lang="en-US" altLang="zh-CN" sz="1400" smtClean="0">
                <a:solidFill>
                  <a:srgbClr val="FFFFFF"/>
                </a:solidFill>
                <a:latin typeface="微软雅黑" panose="020B0503020204020204" pitchFamily="34" charset="-122"/>
                <a:ea typeface="微软雅黑" panose="020B0503020204020204" pitchFamily="34" charset="-122"/>
              </a:rPr>
              <a:t>370±10</a:t>
            </a:r>
            <a:r>
              <a:rPr lang="zh-CN" altLang="en-US" sz="1400" smtClean="0">
                <a:solidFill>
                  <a:srgbClr val="FFFFFF"/>
                </a:solidFill>
                <a:latin typeface="微软雅黑" panose="020B0503020204020204" pitchFamily="34" charset="-122"/>
                <a:ea typeface="微软雅黑" panose="020B0503020204020204" pitchFamily="34" charset="-122"/>
              </a:rPr>
              <a:t>℃</a:t>
            </a:r>
            <a:endParaRPr lang="en-US" altLang="zh-CN" sz="1400" smtClean="0">
              <a:solidFill>
                <a:srgbClr val="FFFFFF"/>
              </a:solidFill>
              <a:latin typeface="微软雅黑" panose="020B0503020204020204" pitchFamily="34" charset="-122"/>
              <a:ea typeface="微软雅黑" panose="020B0503020204020204" pitchFamily="34" charset="-122"/>
            </a:endParaRPr>
          </a:p>
          <a:p>
            <a:pPr marL="120650" indent="-120650">
              <a:lnSpc>
                <a:spcPct val="8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点检频率</a:t>
            </a:r>
            <a:r>
              <a:rPr lang="en-US" altLang="zh-CN" sz="1400" smtClean="0">
                <a:solidFill>
                  <a:srgbClr val="FFFFFF"/>
                </a:solidFill>
                <a:latin typeface="微软雅黑" panose="020B0503020204020204" pitchFamily="34" charset="-122"/>
                <a:ea typeface="微软雅黑" panose="020B0503020204020204" pitchFamily="34" charset="-122"/>
              </a:rPr>
              <a:t>3h/</a:t>
            </a:r>
            <a:r>
              <a:rPr lang="zh-CN" altLang="en-US" sz="1400" smtClean="0">
                <a:solidFill>
                  <a:srgbClr val="FFFFFF"/>
                </a:solidFill>
                <a:latin typeface="微软雅黑" panose="020B0503020204020204" pitchFamily="34" charset="-122"/>
                <a:ea typeface="微软雅黑" panose="020B0503020204020204" pitchFamily="34" charset="-122"/>
              </a:rPr>
              <a:t>次</a:t>
            </a:r>
          </a:p>
        </p:txBody>
      </p:sp>
      <p:sp>
        <p:nvSpPr>
          <p:cNvPr id="29" name="Text Box 22"/>
          <p:cNvSpPr txBox="1">
            <a:spLocks noChangeArrowheads="1"/>
          </p:cNvSpPr>
          <p:nvPr/>
        </p:nvSpPr>
        <p:spPr bwMode="gray">
          <a:xfrm>
            <a:off x="6098540" y="3781128"/>
            <a:ext cx="2133600" cy="1791335"/>
          </a:xfrm>
          <a:prstGeom prst="rect">
            <a:avLst/>
          </a:prstGeom>
          <a:noFill/>
          <a:ln w="9525">
            <a:noFill/>
            <a:miter lim="800000"/>
          </a:ln>
        </p:spPr>
        <p:txBody>
          <a:bodyPr>
            <a:spAutoFit/>
          </a:bodyPr>
          <a:lstStyle/>
          <a:p>
            <a:pPr marL="120650" indent="-120650">
              <a:lnSpc>
                <a:spcPct val="9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焊带不超出汇流条</a:t>
            </a:r>
            <a:endParaRPr lang="en-US" altLang="zh-CN" sz="1400">
              <a:solidFill>
                <a:srgbClr val="FFFFFF"/>
              </a:solidFill>
              <a:latin typeface="微软雅黑" panose="020B0503020204020204" pitchFamily="34" charset="-122"/>
              <a:ea typeface="微软雅黑" panose="020B0503020204020204" pitchFamily="34" charset="-122"/>
            </a:endParaRPr>
          </a:p>
          <a:p>
            <a:pPr marL="120650" indent="-120650">
              <a:lnSpc>
                <a:spcPct val="9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爬电距离自检</a:t>
            </a:r>
          </a:p>
          <a:p>
            <a:pPr indent="0">
              <a:lnSpc>
                <a:spcPct val="90000"/>
              </a:lnSpc>
              <a:spcBef>
                <a:spcPct val="50000"/>
              </a:spcBef>
              <a:buFontTx/>
              <a:buNone/>
            </a:pPr>
            <a:r>
              <a:rPr lang="zh-CN" altLang="en-US" sz="1400" smtClean="0">
                <a:solidFill>
                  <a:srgbClr val="FFFFFF"/>
                </a:solidFill>
                <a:latin typeface="微软雅黑" panose="020B0503020204020204" pitchFamily="34" charset="-122"/>
                <a:ea typeface="微软雅黑" panose="020B0503020204020204" pitchFamily="34" charset="-122"/>
              </a:rPr>
              <a:t>串间距符合要求</a:t>
            </a:r>
            <a:endParaRPr lang="en-US" altLang="zh-CN" sz="1400">
              <a:solidFill>
                <a:srgbClr val="FFFFFF"/>
              </a:solidFill>
              <a:latin typeface="微软雅黑" panose="020B0503020204020204" pitchFamily="34" charset="-122"/>
              <a:ea typeface="微软雅黑" panose="020B0503020204020204" pitchFamily="34" charset="-122"/>
            </a:endParaRPr>
          </a:p>
          <a:p>
            <a:pPr indent="0">
              <a:lnSpc>
                <a:spcPct val="90000"/>
              </a:lnSpc>
              <a:spcBef>
                <a:spcPct val="50000"/>
              </a:spcBef>
              <a:buFontTx/>
              <a:buNone/>
            </a:pPr>
            <a:r>
              <a:rPr lang="zh-CN" altLang="en-US" sz="1400" smtClean="0">
                <a:solidFill>
                  <a:srgbClr val="FFFFFF"/>
                </a:solidFill>
                <a:latin typeface="微软雅黑" panose="020B0503020204020204" pitchFamily="34" charset="-122"/>
                <a:ea typeface="微软雅黑" panose="020B0503020204020204" pitchFamily="34" charset="-122"/>
              </a:rPr>
              <a:t>电池距左右边距</a:t>
            </a:r>
          </a:p>
          <a:p>
            <a:pPr indent="0">
              <a:lnSpc>
                <a:spcPct val="90000"/>
              </a:lnSpc>
              <a:spcBef>
                <a:spcPct val="50000"/>
              </a:spcBef>
              <a:buFontTx/>
              <a:buNone/>
            </a:pPr>
            <a:r>
              <a:rPr lang="zh-CN" altLang="en-US" sz="1400" smtClean="0">
                <a:solidFill>
                  <a:srgbClr val="FFFFFF"/>
                </a:solidFill>
                <a:latin typeface="微软雅黑" panose="020B0503020204020204" pitchFamily="34" charset="-122"/>
                <a:ea typeface="微软雅黑" panose="020B0503020204020204" pitchFamily="34" charset="-122"/>
              </a:rPr>
              <a:t>电池距上下边距</a:t>
            </a:r>
          </a:p>
          <a:p>
            <a:pPr indent="0">
              <a:lnSpc>
                <a:spcPct val="90000"/>
              </a:lnSpc>
              <a:spcBef>
                <a:spcPct val="50000"/>
              </a:spcBef>
              <a:buFontTx/>
              <a:buNone/>
            </a:pPr>
            <a:r>
              <a:rPr lang="zh-CN" altLang="en-US" sz="1400" smtClean="0">
                <a:solidFill>
                  <a:srgbClr val="FFFFFF"/>
                </a:solidFill>
                <a:latin typeface="微软雅黑" panose="020B0503020204020204" pitchFamily="34" charset="-122"/>
                <a:ea typeface="微软雅黑" panose="020B0503020204020204" pitchFamily="34" charset="-122"/>
              </a:rPr>
              <a:t>汇流条距玻璃距离</a:t>
            </a:r>
          </a:p>
        </p:txBody>
      </p:sp>
      <p:sp>
        <p:nvSpPr>
          <p:cNvPr id="30" name="Text Box 23"/>
          <p:cNvSpPr txBox="1">
            <a:spLocks noChangeArrowheads="1"/>
          </p:cNvSpPr>
          <p:nvPr/>
        </p:nvSpPr>
        <p:spPr bwMode="white">
          <a:xfrm>
            <a:off x="1109663" y="4202676"/>
            <a:ext cx="1749425" cy="368300"/>
          </a:xfrm>
          <a:prstGeom prst="rect">
            <a:avLst/>
          </a:prstGeom>
          <a:noFill/>
          <a:ln w="9525" algn="ctr">
            <a:noFill/>
            <a:miter lim="800000"/>
          </a:ln>
          <a:effectLst/>
        </p:spPr>
        <p:txBody>
          <a:bodyPr>
            <a:spAutoFit/>
          </a:bodyPr>
          <a:lstStyle/>
          <a:p>
            <a:pPr algn="ctr">
              <a:spcBef>
                <a:spcPct val="50000"/>
              </a:spcBef>
              <a:defRPr/>
            </a:pPr>
            <a:r>
              <a:rPr lang="zh-CN" altLang="en-US"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作业前</a:t>
            </a:r>
          </a:p>
        </p:txBody>
      </p:sp>
      <p:grpSp>
        <p:nvGrpSpPr>
          <p:cNvPr id="31" name="Group 25"/>
          <p:cNvGrpSpPr/>
          <p:nvPr/>
        </p:nvGrpSpPr>
        <p:grpSpPr bwMode="auto">
          <a:xfrm>
            <a:off x="1589088" y="3087708"/>
            <a:ext cx="720725" cy="822325"/>
            <a:chOff x="192" y="1917"/>
            <a:chExt cx="1042" cy="1102"/>
          </a:xfrm>
        </p:grpSpPr>
        <p:grpSp>
          <p:nvGrpSpPr>
            <p:cNvPr id="32" name="Group 26"/>
            <p:cNvGrpSpPr/>
            <p:nvPr/>
          </p:nvGrpSpPr>
          <p:grpSpPr bwMode="auto">
            <a:xfrm>
              <a:off x="192" y="1917"/>
              <a:ext cx="1042" cy="1102"/>
              <a:chOff x="192" y="1917"/>
              <a:chExt cx="1042" cy="1102"/>
            </a:xfrm>
          </p:grpSpPr>
          <p:pic>
            <p:nvPicPr>
              <p:cNvPr id="33" name="Picture 27" descr="light_shadow"/>
              <p:cNvPicPr>
                <a:picLocks noChangeAspect="1" noChangeArrowheads="1"/>
              </p:cNvPicPr>
              <p:nvPr/>
            </p:nvPicPr>
            <p:blipFill>
              <a:blip r:embed="rId6">
                <a:lum bright="-78000" contrast="-78000"/>
              </a:blip>
              <a:srcRect/>
              <a:stretch>
                <a:fillRect/>
              </a:stretch>
            </p:blipFill>
            <p:spPr bwMode="gray">
              <a:xfrm>
                <a:off x="291" y="2781"/>
                <a:ext cx="858" cy="238"/>
              </a:xfrm>
              <a:prstGeom prst="rect">
                <a:avLst/>
              </a:prstGeom>
              <a:noFill/>
              <a:ln w="9525">
                <a:noFill/>
                <a:miter lim="800000"/>
                <a:headEnd/>
                <a:tailEnd/>
              </a:ln>
            </p:spPr>
          </p:pic>
          <p:pic>
            <p:nvPicPr>
              <p:cNvPr id="34" name="Picture 28" descr="circuler_1"/>
              <p:cNvPicPr>
                <a:picLocks noChangeAspect="1" noChangeArrowheads="1"/>
              </p:cNvPicPr>
              <p:nvPr/>
            </p:nvPicPr>
            <p:blipFill>
              <a:blip r:embed="rId7"/>
              <a:srcRect/>
              <a:stretch>
                <a:fillRect/>
              </a:stretch>
            </p:blipFill>
            <p:spPr bwMode="gray">
              <a:xfrm>
                <a:off x="192" y="1917"/>
                <a:ext cx="1042" cy="1016"/>
              </a:xfrm>
              <a:prstGeom prst="rect">
                <a:avLst/>
              </a:prstGeom>
              <a:noFill/>
              <a:ln w="9525">
                <a:noFill/>
                <a:miter lim="800000"/>
                <a:headEnd/>
                <a:tailEnd/>
              </a:ln>
            </p:spPr>
          </p:pic>
          <p:sp>
            <p:nvSpPr>
              <p:cNvPr id="35" name="Oval 29"/>
              <p:cNvSpPr>
                <a:spLocks noChangeArrowheads="1"/>
              </p:cNvSpPr>
              <p:nvPr/>
            </p:nvSpPr>
            <p:spPr bwMode="gray">
              <a:xfrm>
                <a:off x="192" y="1917"/>
                <a:ext cx="1035" cy="1019"/>
              </a:xfrm>
              <a:prstGeom prst="ellipse">
                <a:avLst/>
              </a:prstGeom>
              <a:gradFill rotWithShape="1">
                <a:gsLst>
                  <a:gs pos="0">
                    <a:schemeClr val="accent1">
                      <a:gamma/>
                      <a:shade val="46275"/>
                      <a:invGamma/>
                      <a:alpha val="89999"/>
                    </a:schemeClr>
                  </a:gs>
                  <a:gs pos="50000">
                    <a:schemeClr val="accent1">
                      <a:alpha val="55000"/>
                    </a:schemeClr>
                  </a:gs>
                  <a:gs pos="100000">
                    <a:schemeClr val="accent1">
                      <a:gamma/>
                      <a:shade val="46275"/>
                      <a:invGamma/>
                      <a:alpha val="89999"/>
                    </a:schemeClr>
                  </a:gs>
                </a:gsLst>
                <a:lin ang="5400000" scaled="1"/>
              </a:gradFill>
              <a:ln w="9525" algn="ctr">
                <a:noFill/>
                <a:round/>
              </a:ln>
              <a:effectLst/>
            </p:spPr>
            <p:txBody>
              <a:bodyPr wrap="none" anchor="ctr"/>
              <a:lstStyle/>
              <a:p>
                <a:pPr>
                  <a:defRPr/>
                </a:pPr>
                <a:endParaRPr lang="zh-CN" altLang="en-US">
                  <a:latin typeface="华文楷体" panose="02010600040101010101" pitchFamily="2" charset="-122"/>
                  <a:ea typeface="华文楷体" panose="02010600040101010101" pitchFamily="2" charset="-122"/>
                </a:endParaRPr>
              </a:p>
            </p:txBody>
          </p:sp>
        </p:grpSp>
        <p:pic>
          <p:nvPicPr>
            <p:cNvPr id="36" name="Picture 30" descr="Picture2"/>
            <p:cNvPicPr>
              <a:picLocks noChangeAspect="1" noChangeArrowheads="1"/>
            </p:cNvPicPr>
            <p:nvPr/>
          </p:nvPicPr>
          <p:blipFill>
            <a:blip r:embed="rId8"/>
            <a:srcRect/>
            <a:stretch>
              <a:fillRect/>
            </a:stretch>
          </p:blipFill>
          <p:spPr bwMode="gray">
            <a:xfrm>
              <a:off x="296" y="1927"/>
              <a:ext cx="823" cy="360"/>
            </a:xfrm>
            <a:prstGeom prst="rect">
              <a:avLst/>
            </a:prstGeom>
            <a:noFill/>
            <a:ln w="9525">
              <a:noFill/>
              <a:miter lim="800000"/>
              <a:headEnd/>
              <a:tailEnd/>
            </a:ln>
          </p:spPr>
        </p:pic>
      </p:grpSp>
      <p:sp>
        <p:nvSpPr>
          <p:cNvPr id="63" name="WordArt 31"/>
          <p:cNvSpPr>
            <a:spLocks noChangeArrowheads="1" noChangeShapeType="1" noTextEdit="1"/>
          </p:cNvSpPr>
          <p:nvPr/>
        </p:nvSpPr>
        <p:spPr bwMode="white">
          <a:xfrm>
            <a:off x="1692275" y="3262333"/>
            <a:ext cx="520700" cy="420687"/>
          </a:xfrm>
          <a:prstGeom prst="rect">
            <a:avLst/>
          </a:prstGeom>
        </p:spPr>
        <p:txBody>
          <a:bodyPr wrap="none" fromWordArt="1">
            <a:prstTxWarp prst="textPlain">
              <a:avLst>
                <a:gd name="adj" fmla="val 50000"/>
              </a:avLst>
            </a:prstTxWarp>
          </a:bodyPr>
          <a:lstStyle/>
          <a:p>
            <a:pPr algn="ctr"/>
            <a:r>
              <a:rPr lang="en-US" altLang="zh-CN" sz="3600" i="1" kern="10">
                <a:ln w="9525">
                  <a:noFill/>
                  <a:round/>
                </a:ln>
                <a:solidFill>
                  <a:srgbClr val="FCFCFC">
                    <a:alpha val="59999"/>
                  </a:srgbClr>
                </a:solidFill>
                <a:latin typeface="华文楷体" panose="02010600040101010101" pitchFamily="2" charset="-122"/>
                <a:ea typeface="华文楷体" panose="02010600040101010101" pitchFamily="2" charset="-122"/>
              </a:rPr>
              <a:t>01</a:t>
            </a:r>
            <a:endParaRPr lang="zh-CN" altLang="en-US" sz="3600" i="1" kern="10">
              <a:ln w="9525">
                <a:noFill/>
                <a:round/>
              </a:ln>
              <a:solidFill>
                <a:srgbClr val="FCFCFC">
                  <a:alpha val="59999"/>
                </a:srgbClr>
              </a:solidFill>
              <a:latin typeface="华文楷体" panose="02010600040101010101" pitchFamily="2" charset="-122"/>
              <a:ea typeface="华文楷体" panose="02010600040101010101" pitchFamily="2" charset="-122"/>
            </a:endParaRPr>
          </a:p>
        </p:txBody>
      </p:sp>
      <p:sp>
        <p:nvSpPr>
          <p:cNvPr id="80" name="Line 32"/>
          <p:cNvSpPr>
            <a:spLocks noChangeShapeType="1"/>
          </p:cNvSpPr>
          <p:nvPr/>
        </p:nvSpPr>
        <p:spPr bwMode="auto">
          <a:xfrm>
            <a:off x="1009650" y="4648220"/>
            <a:ext cx="1916113" cy="0"/>
          </a:xfrm>
          <a:prstGeom prst="line">
            <a:avLst/>
          </a:prstGeom>
          <a:noFill/>
          <a:ln w="12700" cap="rnd">
            <a:solidFill>
              <a:srgbClr val="FFFFFF">
                <a:alpha val="50000"/>
              </a:srgbClr>
            </a:solidFill>
            <a:prstDash val="sysDot"/>
            <a:round/>
          </a:ln>
          <a:effectLst>
            <a:outerShdw dist="28398" dir="20006097" algn="ctr" rotWithShape="0">
              <a:srgbClr val="000000">
                <a:alpha val="50000"/>
              </a:srgbClr>
            </a:outerShdw>
          </a:effectLst>
        </p:spPr>
        <p:txBody>
          <a:bodyPr/>
          <a:lstStyle/>
          <a:p>
            <a:pPr>
              <a:defRPr/>
            </a:pPr>
            <a:endParaRPr lang="zh-CN" altLang="en-US">
              <a:latin typeface="华文楷体" panose="02010600040101010101" pitchFamily="2" charset="-122"/>
              <a:ea typeface="华文楷体" panose="02010600040101010101" pitchFamily="2" charset="-122"/>
            </a:endParaRPr>
          </a:p>
        </p:txBody>
      </p:sp>
      <p:sp>
        <p:nvSpPr>
          <p:cNvPr id="82" name="Text Box 33"/>
          <p:cNvSpPr txBox="1">
            <a:spLocks noChangeArrowheads="1"/>
          </p:cNvSpPr>
          <p:nvPr/>
        </p:nvSpPr>
        <p:spPr bwMode="white">
          <a:xfrm>
            <a:off x="3581400" y="3488296"/>
            <a:ext cx="1749425" cy="368300"/>
          </a:xfrm>
          <a:prstGeom prst="rect">
            <a:avLst/>
          </a:prstGeom>
          <a:noFill/>
          <a:ln w="9525" algn="ctr">
            <a:noFill/>
            <a:miter lim="800000"/>
          </a:ln>
          <a:effectLst/>
        </p:spPr>
        <p:txBody>
          <a:bodyPr>
            <a:spAutoFit/>
          </a:bodyPr>
          <a:lstStyle/>
          <a:p>
            <a:pPr algn="ctr">
              <a:spcBef>
                <a:spcPct val="50000"/>
              </a:spcBef>
              <a:defRPr/>
            </a:pPr>
            <a:r>
              <a:rPr lang="zh-CN" altLang="en-US"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作业过程</a:t>
            </a:r>
          </a:p>
        </p:txBody>
      </p:sp>
      <p:grpSp>
        <p:nvGrpSpPr>
          <p:cNvPr id="83" name="Group 34"/>
          <p:cNvGrpSpPr/>
          <p:nvPr/>
        </p:nvGrpSpPr>
        <p:grpSpPr bwMode="auto">
          <a:xfrm>
            <a:off x="4041775" y="2449533"/>
            <a:ext cx="739775" cy="822325"/>
            <a:chOff x="2608" y="1076"/>
            <a:chExt cx="466" cy="518"/>
          </a:xfrm>
        </p:grpSpPr>
        <p:grpSp>
          <p:nvGrpSpPr>
            <p:cNvPr id="84" name="Group 35"/>
            <p:cNvGrpSpPr/>
            <p:nvPr/>
          </p:nvGrpSpPr>
          <p:grpSpPr bwMode="auto">
            <a:xfrm>
              <a:off x="2608" y="1076"/>
              <a:ext cx="466" cy="518"/>
              <a:chOff x="2608" y="1076"/>
              <a:chExt cx="466" cy="518"/>
            </a:xfrm>
          </p:grpSpPr>
          <p:pic>
            <p:nvPicPr>
              <p:cNvPr id="85" name="Picture 36" descr="light_shadow"/>
              <p:cNvPicPr>
                <a:picLocks noChangeAspect="1" noChangeArrowheads="1"/>
              </p:cNvPicPr>
              <p:nvPr/>
            </p:nvPicPr>
            <p:blipFill>
              <a:blip r:embed="rId9">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86" name="Picture 37" descr="circuler_1"/>
              <p:cNvPicPr>
                <a:picLocks noChangeAspect="1" noChangeArrowheads="1"/>
              </p:cNvPicPr>
              <p:nvPr/>
            </p:nvPicPr>
            <p:blipFill>
              <a:blip r:embed="rId10"/>
              <a:srcRect/>
              <a:stretch>
                <a:fillRect/>
              </a:stretch>
            </p:blipFill>
            <p:spPr bwMode="gray">
              <a:xfrm>
                <a:off x="2608" y="1076"/>
                <a:ext cx="466" cy="478"/>
              </a:xfrm>
              <a:prstGeom prst="rect">
                <a:avLst/>
              </a:prstGeom>
              <a:noFill/>
              <a:ln w="9525">
                <a:noFill/>
                <a:miter lim="800000"/>
                <a:headEnd/>
                <a:tailEnd/>
              </a:ln>
            </p:spPr>
          </p:pic>
          <p:sp>
            <p:nvSpPr>
              <p:cNvPr id="87" name="Oval 38"/>
              <p:cNvSpPr>
                <a:spLocks noChangeArrowheads="1"/>
              </p:cNvSpPr>
              <p:nvPr/>
            </p:nvSpPr>
            <p:spPr bwMode="gray">
              <a:xfrm>
                <a:off x="2608" y="1076"/>
                <a:ext cx="463" cy="479"/>
              </a:xfrm>
              <a:prstGeom prst="ellipse">
                <a:avLst/>
              </a:prstGeom>
              <a:gradFill rotWithShape="1">
                <a:gsLst>
                  <a:gs pos="0">
                    <a:schemeClr val="accent2">
                      <a:gamma/>
                      <a:shade val="46275"/>
                      <a:invGamma/>
                      <a:alpha val="89999"/>
                    </a:schemeClr>
                  </a:gs>
                  <a:gs pos="50000">
                    <a:schemeClr val="accent2">
                      <a:alpha val="55000"/>
                    </a:schemeClr>
                  </a:gs>
                  <a:gs pos="100000">
                    <a:schemeClr val="accent2">
                      <a:gamma/>
                      <a:shade val="46275"/>
                      <a:invGamma/>
                      <a:alpha val="89999"/>
                    </a:schemeClr>
                  </a:gs>
                </a:gsLst>
                <a:lin ang="5400000" scaled="1"/>
              </a:gradFill>
              <a:ln w="9525" algn="ctr">
                <a:noFill/>
                <a:round/>
              </a:ln>
              <a:effectLst/>
            </p:spPr>
            <p:txBody>
              <a:bodyPr wrap="none" anchor="ctr"/>
              <a:lstStyle/>
              <a:p>
                <a:pPr>
                  <a:defRPr/>
                </a:pPr>
                <a:endParaRPr lang="zh-CN" altLang="en-US">
                  <a:latin typeface="华文楷体" panose="02010600040101010101" pitchFamily="2" charset="-122"/>
                  <a:ea typeface="华文楷体" panose="02010600040101010101" pitchFamily="2" charset="-122"/>
                </a:endParaRPr>
              </a:p>
            </p:txBody>
          </p:sp>
        </p:grpSp>
        <p:pic>
          <p:nvPicPr>
            <p:cNvPr id="88" name="Picture 39" descr="Picture2"/>
            <p:cNvPicPr>
              <a:picLocks noChangeAspect="1" noChangeArrowheads="1"/>
            </p:cNvPicPr>
            <p:nvPr/>
          </p:nvPicPr>
          <p:blipFill>
            <a:blip r:embed="rId8"/>
            <a:srcRect/>
            <a:stretch>
              <a:fillRect/>
            </a:stretch>
          </p:blipFill>
          <p:spPr bwMode="gray">
            <a:xfrm>
              <a:off x="2665" y="1081"/>
              <a:ext cx="359" cy="169"/>
            </a:xfrm>
            <a:prstGeom prst="rect">
              <a:avLst/>
            </a:prstGeom>
            <a:noFill/>
            <a:ln w="9525">
              <a:noFill/>
              <a:miter lim="800000"/>
              <a:headEnd/>
              <a:tailEnd/>
            </a:ln>
          </p:spPr>
        </p:pic>
      </p:grpSp>
      <p:sp>
        <p:nvSpPr>
          <p:cNvPr id="89" name="WordArt 40"/>
          <p:cNvSpPr>
            <a:spLocks noChangeArrowheads="1" noChangeShapeType="1" noTextEdit="1"/>
          </p:cNvSpPr>
          <p:nvPr/>
        </p:nvSpPr>
        <p:spPr bwMode="white">
          <a:xfrm>
            <a:off x="4154488" y="2624158"/>
            <a:ext cx="530225" cy="420687"/>
          </a:xfrm>
          <a:prstGeom prst="rect">
            <a:avLst/>
          </a:prstGeom>
        </p:spPr>
        <p:txBody>
          <a:bodyPr wrap="none" fromWordArt="1">
            <a:prstTxWarp prst="textPlain">
              <a:avLst>
                <a:gd name="adj" fmla="val 50000"/>
              </a:avLst>
            </a:prstTxWarp>
          </a:bodyPr>
          <a:lstStyle/>
          <a:p>
            <a:pPr algn="ctr"/>
            <a:r>
              <a:rPr lang="en-US" altLang="zh-CN" sz="3600" i="1" kern="10">
                <a:ln w="9525">
                  <a:noFill/>
                  <a:round/>
                </a:ln>
                <a:solidFill>
                  <a:srgbClr val="FCFCFC">
                    <a:alpha val="59999"/>
                  </a:srgbClr>
                </a:solidFill>
                <a:latin typeface="华文楷体" panose="02010600040101010101" pitchFamily="2" charset="-122"/>
                <a:ea typeface="华文楷体" panose="02010600040101010101" pitchFamily="2" charset="-122"/>
              </a:rPr>
              <a:t>02</a:t>
            </a:r>
            <a:endParaRPr lang="zh-CN" altLang="en-US" sz="3600" i="1" kern="10">
              <a:ln w="9525">
                <a:noFill/>
                <a:round/>
              </a:ln>
              <a:solidFill>
                <a:srgbClr val="FCFCFC">
                  <a:alpha val="59999"/>
                </a:srgbClr>
              </a:solidFill>
              <a:latin typeface="华文楷体" panose="02010600040101010101" pitchFamily="2" charset="-122"/>
              <a:ea typeface="华文楷体" panose="02010600040101010101" pitchFamily="2" charset="-122"/>
            </a:endParaRPr>
          </a:p>
        </p:txBody>
      </p:sp>
      <p:sp>
        <p:nvSpPr>
          <p:cNvPr id="90" name="Line 41"/>
          <p:cNvSpPr>
            <a:spLocks noChangeShapeType="1"/>
          </p:cNvSpPr>
          <p:nvPr/>
        </p:nvSpPr>
        <p:spPr bwMode="auto">
          <a:xfrm>
            <a:off x="3481388" y="3939243"/>
            <a:ext cx="1916112" cy="0"/>
          </a:xfrm>
          <a:prstGeom prst="line">
            <a:avLst/>
          </a:prstGeom>
          <a:noFill/>
          <a:ln w="12700" cap="rnd">
            <a:solidFill>
              <a:srgbClr val="FFFFFF">
                <a:alpha val="50000"/>
              </a:srgbClr>
            </a:solidFill>
            <a:prstDash val="sysDot"/>
            <a:round/>
          </a:ln>
          <a:effectLst>
            <a:outerShdw dist="28398" dir="20006097" algn="ctr" rotWithShape="0">
              <a:srgbClr val="000000">
                <a:alpha val="50000"/>
              </a:srgbClr>
            </a:outerShdw>
          </a:effectLst>
        </p:spPr>
        <p:txBody>
          <a:bodyPr/>
          <a:lstStyle/>
          <a:p>
            <a:pPr>
              <a:defRPr/>
            </a:pPr>
            <a:endParaRPr lang="zh-CN" altLang="en-US">
              <a:latin typeface="华文楷体" panose="02010600040101010101" pitchFamily="2" charset="-122"/>
              <a:ea typeface="华文楷体" panose="02010600040101010101" pitchFamily="2" charset="-122"/>
            </a:endParaRPr>
          </a:p>
        </p:txBody>
      </p:sp>
      <p:sp>
        <p:nvSpPr>
          <p:cNvPr id="91" name="Text Box 42"/>
          <p:cNvSpPr txBox="1">
            <a:spLocks noChangeArrowheads="1"/>
          </p:cNvSpPr>
          <p:nvPr/>
        </p:nvSpPr>
        <p:spPr bwMode="white">
          <a:xfrm>
            <a:off x="6076950" y="3131106"/>
            <a:ext cx="1749425" cy="368300"/>
          </a:xfrm>
          <a:prstGeom prst="rect">
            <a:avLst/>
          </a:prstGeom>
          <a:noFill/>
          <a:ln w="9525" algn="ctr">
            <a:noFill/>
            <a:miter lim="800000"/>
          </a:ln>
          <a:effectLst/>
        </p:spPr>
        <p:txBody>
          <a:bodyPr>
            <a:spAutoFit/>
          </a:bodyPr>
          <a:lstStyle/>
          <a:p>
            <a:pPr algn="ctr">
              <a:spcBef>
                <a:spcPct val="50000"/>
              </a:spcBef>
              <a:defRPr/>
            </a:pPr>
            <a:r>
              <a:rPr lang="zh-CN" altLang="en-US"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作业完成</a:t>
            </a:r>
          </a:p>
        </p:txBody>
      </p:sp>
      <p:pic>
        <p:nvPicPr>
          <p:cNvPr id="92" name="Picture 43" descr="Picture2"/>
          <p:cNvPicPr>
            <a:picLocks noChangeAspect="1" noChangeArrowheads="1"/>
          </p:cNvPicPr>
          <p:nvPr/>
        </p:nvPicPr>
        <p:blipFill>
          <a:blip r:embed="rId8"/>
          <a:srcRect/>
          <a:stretch>
            <a:fillRect/>
          </a:stretch>
        </p:blipFill>
        <p:spPr bwMode="gray">
          <a:xfrm>
            <a:off x="6665913" y="2020908"/>
            <a:ext cx="569912" cy="268287"/>
          </a:xfrm>
          <a:prstGeom prst="rect">
            <a:avLst/>
          </a:prstGeom>
          <a:noFill/>
          <a:ln w="9525">
            <a:noFill/>
            <a:miter lim="800000"/>
            <a:headEnd/>
            <a:tailEnd/>
          </a:ln>
        </p:spPr>
      </p:pic>
      <p:sp>
        <p:nvSpPr>
          <p:cNvPr id="93" name="Line 44"/>
          <p:cNvSpPr>
            <a:spLocks noChangeShapeType="1"/>
          </p:cNvSpPr>
          <p:nvPr/>
        </p:nvSpPr>
        <p:spPr bwMode="auto">
          <a:xfrm>
            <a:off x="5976938" y="3602058"/>
            <a:ext cx="1916112" cy="0"/>
          </a:xfrm>
          <a:prstGeom prst="line">
            <a:avLst/>
          </a:prstGeom>
          <a:noFill/>
          <a:ln w="12700" cap="rnd">
            <a:solidFill>
              <a:srgbClr val="FFFFFF">
                <a:alpha val="50000"/>
              </a:srgbClr>
            </a:solidFill>
            <a:prstDash val="sysDot"/>
            <a:round/>
          </a:ln>
          <a:effectLst>
            <a:outerShdw dist="28398" dir="20006097" algn="ctr" rotWithShape="0">
              <a:srgbClr val="000000">
                <a:alpha val="50000"/>
              </a:srgbClr>
            </a:outerShdw>
          </a:effectLst>
        </p:spPr>
        <p:txBody>
          <a:bodyPr/>
          <a:lstStyle/>
          <a:p>
            <a:pPr>
              <a:defRPr/>
            </a:pPr>
            <a:endParaRPr lang="zh-CN" altLang="en-US">
              <a:latin typeface="华文楷体" panose="02010600040101010101" pitchFamily="2" charset="-122"/>
              <a:ea typeface="华文楷体" panose="02010600040101010101" pitchFamily="2" charset="-122"/>
            </a:endParaRPr>
          </a:p>
        </p:txBody>
      </p:sp>
      <p:grpSp>
        <p:nvGrpSpPr>
          <p:cNvPr id="94" name="Group 46"/>
          <p:cNvGrpSpPr/>
          <p:nvPr/>
        </p:nvGrpSpPr>
        <p:grpSpPr bwMode="auto">
          <a:xfrm>
            <a:off x="6553200" y="2008208"/>
            <a:ext cx="739775" cy="822325"/>
            <a:chOff x="2608" y="1076"/>
            <a:chExt cx="466" cy="518"/>
          </a:xfrm>
        </p:grpSpPr>
        <p:grpSp>
          <p:nvGrpSpPr>
            <p:cNvPr id="95" name="Group 47"/>
            <p:cNvGrpSpPr/>
            <p:nvPr/>
          </p:nvGrpSpPr>
          <p:grpSpPr bwMode="auto">
            <a:xfrm>
              <a:off x="2608" y="1076"/>
              <a:ext cx="466" cy="518"/>
              <a:chOff x="2608" y="1076"/>
              <a:chExt cx="466" cy="518"/>
            </a:xfrm>
          </p:grpSpPr>
          <p:pic>
            <p:nvPicPr>
              <p:cNvPr id="96" name="Picture 48" descr="light_shadow"/>
              <p:cNvPicPr>
                <a:picLocks noChangeAspect="1" noChangeArrowheads="1"/>
              </p:cNvPicPr>
              <p:nvPr/>
            </p:nvPicPr>
            <p:blipFill>
              <a:blip r:embed="rId9">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97" name="Picture 49" descr="circuler_1"/>
              <p:cNvPicPr>
                <a:picLocks noChangeAspect="1" noChangeArrowheads="1"/>
              </p:cNvPicPr>
              <p:nvPr/>
            </p:nvPicPr>
            <p:blipFill>
              <a:blip r:embed="rId10"/>
              <a:srcRect/>
              <a:stretch>
                <a:fillRect/>
              </a:stretch>
            </p:blipFill>
            <p:spPr bwMode="gray">
              <a:xfrm>
                <a:off x="2608" y="1076"/>
                <a:ext cx="466" cy="478"/>
              </a:xfrm>
              <a:prstGeom prst="rect">
                <a:avLst/>
              </a:prstGeom>
              <a:noFill/>
              <a:ln w="9525">
                <a:noFill/>
                <a:miter lim="800000"/>
                <a:headEnd/>
                <a:tailEnd/>
              </a:ln>
            </p:spPr>
          </p:pic>
          <p:sp>
            <p:nvSpPr>
              <p:cNvPr id="98" name="Oval 50"/>
              <p:cNvSpPr>
                <a:spLocks noChangeArrowheads="1"/>
              </p:cNvSpPr>
              <p:nvPr/>
            </p:nvSpPr>
            <p:spPr bwMode="gray">
              <a:xfrm>
                <a:off x="2608" y="1076"/>
                <a:ext cx="463" cy="479"/>
              </a:xfrm>
              <a:prstGeom prst="ellipse">
                <a:avLst/>
              </a:prstGeom>
              <a:gradFill rotWithShape="1">
                <a:gsLst>
                  <a:gs pos="0">
                    <a:schemeClr val="hlink">
                      <a:gamma/>
                      <a:shade val="46275"/>
                      <a:invGamma/>
                      <a:alpha val="89999"/>
                    </a:schemeClr>
                  </a:gs>
                  <a:gs pos="50000">
                    <a:schemeClr val="hlink">
                      <a:alpha val="55000"/>
                    </a:schemeClr>
                  </a:gs>
                  <a:gs pos="100000">
                    <a:schemeClr val="hlink">
                      <a:gamma/>
                      <a:shade val="46275"/>
                      <a:invGamma/>
                      <a:alpha val="89999"/>
                    </a:schemeClr>
                  </a:gs>
                </a:gsLst>
                <a:lin ang="5400000" scaled="1"/>
              </a:gradFill>
              <a:ln w="9525" algn="ctr">
                <a:noFill/>
                <a:round/>
              </a:ln>
              <a:effectLst/>
            </p:spPr>
            <p:txBody>
              <a:bodyPr wrap="none" anchor="ctr"/>
              <a:lstStyle/>
              <a:p>
                <a:pPr>
                  <a:defRPr/>
                </a:pPr>
                <a:endParaRPr lang="zh-CN" altLang="en-US">
                  <a:latin typeface="华文楷体" panose="02010600040101010101" pitchFamily="2" charset="-122"/>
                  <a:ea typeface="华文楷体" panose="02010600040101010101" pitchFamily="2" charset="-122"/>
                </a:endParaRPr>
              </a:p>
            </p:txBody>
          </p:sp>
        </p:grpSp>
        <p:pic>
          <p:nvPicPr>
            <p:cNvPr id="99" name="Picture 51" descr="Picture2"/>
            <p:cNvPicPr>
              <a:picLocks noChangeAspect="1" noChangeArrowheads="1"/>
            </p:cNvPicPr>
            <p:nvPr/>
          </p:nvPicPr>
          <p:blipFill>
            <a:blip r:embed="rId8"/>
            <a:srcRect/>
            <a:stretch>
              <a:fillRect/>
            </a:stretch>
          </p:blipFill>
          <p:spPr bwMode="gray">
            <a:xfrm>
              <a:off x="2665" y="1081"/>
              <a:ext cx="359" cy="169"/>
            </a:xfrm>
            <a:prstGeom prst="rect">
              <a:avLst/>
            </a:prstGeom>
            <a:noFill/>
            <a:ln w="9525">
              <a:noFill/>
              <a:miter lim="800000"/>
              <a:headEnd/>
              <a:tailEnd/>
            </a:ln>
          </p:spPr>
        </p:pic>
      </p:grpSp>
      <p:sp>
        <p:nvSpPr>
          <p:cNvPr id="100" name="WordArt 52"/>
          <p:cNvSpPr>
            <a:spLocks noChangeArrowheads="1" noChangeShapeType="1" noTextEdit="1"/>
          </p:cNvSpPr>
          <p:nvPr/>
        </p:nvSpPr>
        <p:spPr bwMode="white">
          <a:xfrm>
            <a:off x="6677025" y="2187595"/>
            <a:ext cx="530225" cy="420688"/>
          </a:xfrm>
          <a:prstGeom prst="rect">
            <a:avLst/>
          </a:prstGeom>
        </p:spPr>
        <p:txBody>
          <a:bodyPr wrap="none" fromWordArt="1">
            <a:prstTxWarp prst="textPlain">
              <a:avLst>
                <a:gd name="adj" fmla="val 50000"/>
              </a:avLst>
            </a:prstTxWarp>
          </a:bodyPr>
          <a:lstStyle/>
          <a:p>
            <a:pPr algn="ctr"/>
            <a:r>
              <a:rPr lang="en-US" altLang="zh-CN" sz="3600" i="1" kern="10">
                <a:ln w="9525">
                  <a:noFill/>
                  <a:round/>
                </a:ln>
                <a:solidFill>
                  <a:srgbClr val="FCFCFC">
                    <a:alpha val="59999"/>
                  </a:srgbClr>
                </a:solidFill>
                <a:latin typeface="华文楷体" panose="02010600040101010101" pitchFamily="2" charset="-122"/>
                <a:ea typeface="华文楷体" panose="02010600040101010101" pitchFamily="2" charset="-122"/>
              </a:rPr>
              <a:t>03</a:t>
            </a:r>
            <a:endParaRPr lang="zh-CN" altLang="en-US" sz="3600" i="1" kern="10">
              <a:ln w="9525">
                <a:noFill/>
                <a:round/>
              </a:ln>
              <a:solidFill>
                <a:srgbClr val="FCFCFC">
                  <a:alpha val="59999"/>
                </a:srgbClr>
              </a:solidFill>
              <a:latin typeface="华文楷体" panose="02010600040101010101" pitchFamily="2" charset="-122"/>
              <a:ea typeface="华文楷体" panose="02010600040101010101" pitchFamily="2" charset="-122"/>
            </a:endParaRPr>
          </a:p>
        </p:txBody>
      </p:sp>
      <p:sp>
        <p:nvSpPr>
          <p:cNvPr id="101" name="Rectangle 2"/>
          <p:cNvSpPr txBox="1">
            <a:spLocks noChangeArrowheads="1"/>
          </p:cNvSpPr>
          <p:nvPr/>
        </p:nvSpPr>
        <p:spPr bwMode="auto">
          <a:xfrm>
            <a:off x="2624455" y="927100"/>
            <a:ext cx="2697480" cy="572770"/>
          </a:xfrm>
          <a:prstGeom prst="rect">
            <a:avLst/>
          </a:prstGeom>
          <a:solidFill>
            <a:srgbClr val="FFFFFF"/>
          </a:solidFill>
          <a:ln>
            <a:solidFill>
              <a:srgbClr val="000000"/>
            </a:solidFill>
            <a:miter lim="800000"/>
          </a:ln>
        </p:spPr>
        <p:txBody>
          <a:bodyPr vert="horz" wrap="square" lIns="91440" tIns="45720" rIns="91440" bIns="45720" numCol="1" anchor="t" anchorCtr="0" compatLnSpc="1"/>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800" i="0" u="none" strike="noStrike" kern="1200" cap="none" spc="0" normalizeH="0" baseline="0" noProof="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j-cs"/>
              </a:rPr>
              <a:t>层叠关键控制点</a:t>
            </a:r>
          </a:p>
        </p:txBody>
      </p:sp>
      <p:sp>
        <p:nvSpPr>
          <p:cNvPr id="102" name="Text Box 22"/>
          <p:cNvSpPr txBox="1">
            <a:spLocks noChangeArrowheads="1"/>
          </p:cNvSpPr>
          <p:nvPr/>
        </p:nvSpPr>
        <p:spPr bwMode="gray">
          <a:xfrm>
            <a:off x="3487109" y="4111312"/>
            <a:ext cx="2276476" cy="1188720"/>
          </a:xfrm>
          <a:prstGeom prst="rect">
            <a:avLst/>
          </a:prstGeom>
          <a:noFill/>
          <a:ln w="9525">
            <a:noFill/>
            <a:miter lim="800000"/>
          </a:ln>
        </p:spPr>
        <p:txBody>
          <a:bodyPr wrap="square">
            <a:spAutoFit/>
          </a:bodyPr>
          <a:lstStyle/>
          <a:p>
            <a:pPr marL="120650" indent="-120650">
              <a:lnSpc>
                <a:spcPct val="9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焊带焊接长度＞</a:t>
            </a:r>
            <a:r>
              <a:rPr lang="en-US" altLang="zh-CN" sz="1400" smtClean="0">
                <a:solidFill>
                  <a:srgbClr val="FFFFFF"/>
                </a:solidFill>
                <a:latin typeface="微软雅黑" panose="020B0503020204020204" pitchFamily="34" charset="-122"/>
                <a:ea typeface="微软雅黑" panose="020B0503020204020204" pitchFamily="34" charset="-122"/>
              </a:rPr>
              <a:t>3/4</a:t>
            </a:r>
            <a:endParaRPr lang="en-US" altLang="zh-CN" sz="1400">
              <a:solidFill>
                <a:srgbClr val="FFFFFF"/>
              </a:solidFill>
              <a:latin typeface="微软雅黑" panose="020B0503020204020204" pitchFamily="34" charset="-122"/>
              <a:ea typeface="微软雅黑" panose="020B0503020204020204" pitchFamily="34" charset="-122"/>
            </a:endParaRPr>
          </a:p>
          <a:p>
            <a:pPr marL="120650" indent="-120650">
              <a:lnSpc>
                <a:spcPct val="9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焊接时间</a:t>
            </a:r>
            <a:r>
              <a:rPr lang="en-US" altLang="zh-CN" sz="1400" smtClean="0">
                <a:solidFill>
                  <a:srgbClr val="FFFFFF"/>
                </a:solidFill>
                <a:latin typeface="微软雅黑" panose="020B0503020204020204" pitchFamily="34" charset="-122"/>
                <a:ea typeface="微软雅黑" panose="020B0503020204020204" pitchFamily="34" charset="-122"/>
              </a:rPr>
              <a:t>1-3s</a:t>
            </a:r>
          </a:p>
          <a:p>
            <a:pPr marL="120650" indent="-120650">
              <a:lnSpc>
                <a:spcPct val="9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焊接拉力</a:t>
            </a:r>
            <a:r>
              <a:rPr lang="en-US" altLang="zh-CN" sz="1400" smtClean="0">
                <a:solidFill>
                  <a:srgbClr val="FFFFFF"/>
                </a:solidFill>
                <a:latin typeface="微软雅黑" panose="020B0503020204020204" pitchFamily="34" charset="-122"/>
                <a:ea typeface="微软雅黑" panose="020B0503020204020204" pitchFamily="34" charset="-122"/>
              </a:rPr>
              <a:t>≥4N</a:t>
            </a:r>
          </a:p>
          <a:p>
            <a:pPr marL="120650" indent="-120650">
              <a:lnSpc>
                <a:spcPct val="90000"/>
              </a:lnSpc>
              <a:spcBef>
                <a:spcPct val="50000"/>
              </a:spcBef>
              <a:buFontTx/>
              <a:buChar char="•"/>
            </a:pPr>
            <a:r>
              <a:rPr lang="zh-CN" altLang="en-US" sz="1400" smtClean="0">
                <a:solidFill>
                  <a:srgbClr val="FFFFFF"/>
                </a:solidFill>
                <a:latin typeface="微软雅黑" panose="020B0503020204020204" pitchFamily="34" charset="-122"/>
                <a:ea typeface="微软雅黑" panose="020B0503020204020204" pitchFamily="34" charset="-122"/>
              </a:rPr>
              <a:t>物料使用时限</a:t>
            </a:r>
            <a:r>
              <a:rPr lang="en-US" altLang="zh-CN" sz="1400" smtClean="0">
                <a:solidFill>
                  <a:srgbClr val="FFFFFF"/>
                </a:solidFill>
                <a:latin typeface="微软雅黑" panose="020B0503020204020204" pitchFamily="34" charset="-122"/>
                <a:ea typeface="微软雅黑" panose="020B0503020204020204" pitchFamily="34" charset="-122"/>
              </a:rPr>
              <a:t>≤6</a:t>
            </a:r>
            <a:r>
              <a:rPr lang="zh-CN" altLang="en-US" sz="1400" smtClean="0">
                <a:solidFill>
                  <a:srgbClr val="FFFFFF"/>
                </a:solidFill>
                <a:latin typeface="微软雅黑" panose="020B0503020204020204" pitchFamily="34" charset="-122"/>
                <a:ea typeface="微软雅黑" panose="020B0503020204020204" pitchFamily="34" charset="-122"/>
              </a:rPr>
              <a:t>小时</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1" name="TextBox 62"/>
          <p:cNvSpPr txBox="1">
            <a:spLocks noChangeArrowheads="1"/>
          </p:cNvSpPr>
          <p:nvPr/>
        </p:nvSpPr>
        <p:spPr bwMode="auto">
          <a:xfrm>
            <a:off x="6948264" y="1124744"/>
            <a:ext cx="1285875" cy="738664"/>
          </a:xfrm>
          <a:prstGeom prst="rect">
            <a:avLst/>
          </a:prstGeom>
          <a:noFill/>
          <a:ln w="9525">
            <a:noFill/>
            <a:miter lim="800000"/>
          </a:ln>
        </p:spPr>
        <p:txBody>
          <a:bodyPr>
            <a:spAutoFit/>
          </a:bodyPr>
          <a:lstStyle/>
          <a:p>
            <a:endParaRPr lang="en-US" altLang="zh-CN" sz="1400" b="1" dirty="0">
              <a:latin typeface="Calibri" panose="020F0502020204030204" pitchFamily="34" charset="0"/>
            </a:endParaRPr>
          </a:p>
          <a:p>
            <a:endParaRPr lang="zh-CN" altLang="en-US" sz="1400" b="1" dirty="0">
              <a:latin typeface="黑体" panose="02010609060101010101" pitchFamily="49" charset="-122"/>
              <a:ea typeface="黑体" panose="02010609060101010101" pitchFamily="49" charset="-122"/>
            </a:endParaRPr>
          </a:p>
          <a:p>
            <a:endParaRPr lang="zh-CN" altLang="en-US" sz="1400" b="1" dirty="0">
              <a:latin typeface="Calibri" panose="020F0502020204030204" pitchFamily="34" charset="0"/>
            </a:endParaRPr>
          </a:p>
        </p:txBody>
      </p:sp>
      <p:sp>
        <p:nvSpPr>
          <p:cNvPr id="12" name="TextBox 3"/>
          <p:cNvSpPr txBox="1"/>
          <p:nvPr/>
        </p:nvSpPr>
        <p:spPr>
          <a:xfrm>
            <a:off x="86995" y="788035"/>
            <a:ext cx="8970645" cy="1245235"/>
          </a:xfrm>
          <a:prstGeom prst="rect">
            <a:avLst/>
          </a:prstGeom>
          <a:noFill/>
        </p:spPr>
        <p:txBody>
          <a:bodyPr wrap="square" rtlCol="0">
            <a:spAutoFit/>
          </a:bodyPr>
          <a:lstStyle/>
          <a:p>
            <a:pPr>
              <a:lnSpc>
                <a:spcPct val="150000"/>
              </a:lnSpc>
              <a:spcAft>
                <a:spcPts val="600"/>
              </a:spcAft>
            </a:pPr>
            <a:r>
              <a:rPr lang="zh-CN" altLang="en-US"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  通过外部给晶硅组件施加正向偏置电压，</a:t>
            </a:r>
            <a:r>
              <a:rPr lang="zh-CN" altLang="zh-CN" sz="1600" dirty="0" smtClean="0">
                <a:latin typeface="微软雅黑" panose="020B0503020204020204" pitchFamily="34" charset="-122"/>
                <a:ea typeface="微软雅黑" panose="020B0503020204020204" pitchFamily="34" charset="-122"/>
              </a:rPr>
              <a:t>直流电源向晶体硅太阳电池注入大量非平衡载流子，</a:t>
            </a:r>
            <a:r>
              <a:rPr lang="zh-CN" altLang="en-US" sz="1600" dirty="0" smtClean="0">
                <a:latin typeface="微软雅黑" panose="020B0503020204020204" pitchFamily="34" charset="-122"/>
                <a:ea typeface="微软雅黑" panose="020B0503020204020204" pitchFamily="34" charset="-122"/>
              </a:rPr>
              <a:t>促使电池片内部电子和空穴</a:t>
            </a:r>
            <a:r>
              <a:rPr lang="zh-CN" altLang="zh-CN" sz="1600" dirty="0" smtClean="0">
                <a:latin typeface="微软雅黑" panose="020B0503020204020204" pitchFamily="34" charset="-122"/>
                <a:ea typeface="微软雅黑" panose="020B0503020204020204" pitchFamily="34" charset="-122"/>
              </a:rPr>
              <a:t>不断地复合发光，放出光子，再利用</a:t>
            </a:r>
            <a:r>
              <a:rPr lang="en-US" altLang="zh-CN" sz="1600" dirty="0" smtClean="0">
                <a:latin typeface="微软雅黑" panose="020B0503020204020204" pitchFamily="34" charset="-122"/>
                <a:ea typeface="微软雅黑" panose="020B0503020204020204" pitchFamily="34" charset="-122"/>
              </a:rPr>
              <a:t>CCD</a:t>
            </a:r>
            <a:r>
              <a:rPr lang="zh-CN" altLang="zh-CN" sz="1600" dirty="0" smtClean="0">
                <a:latin typeface="微软雅黑" panose="020B0503020204020204" pitchFamily="34" charset="-122"/>
                <a:ea typeface="微软雅黑" panose="020B0503020204020204" pitchFamily="34" charset="-122"/>
              </a:rPr>
              <a:t>相机捕捉到这些光子，通过计算机进行处理后以图像的形式显示出来，</a:t>
            </a:r>
            <a:r>
              <a:rPr lang="zh-CN" altLang="en-US" sz="1600" dirty="0" smtClean="0">
                <a:latin typeface="微软雅黑" panose="020B0503020204020204" pitchFamily="34" charset="-122"/>
                <a:ea typeface="微软雅黑" panose="020B0503020204020204" pitchFamily="34" charset="-122"/>
              </a:rPr>
              <a:t>员工根据图形可以清晰辨别电池片内部缺陷。</a:t>
            </a:r>
          </a:p>
        </p:txBody>
      </p:sp>
      <p:pic>
        <p:nvPicPr>
          <p:cNvPr id="14" name="Picture 4" descr="C:\Users\hp\Desktop\EL不良\鸿喜M102\CNBMS11006268P257160.jpg"/>
          <p:cNvPicPr>
            <a:picLocks noChangeAspect="1" noChangeArrowheads="1"/>
          </p:cNvPicPr>
          <p:nvPr/>
        </p:nvPicPr>
        <p:blipFill>
          <a:blip r:embed="rId4"/>
          <a:srcRect/>
          <a:stretch>
            <a:fillRect/>
          </a:stretch>
        </p:blipFill>
        <p:spPr bwMode="auto">
          <a:xfrm>
            <a:off x="323528" y="2585859"/>
            <a:ext cx="2016224" cy="864096"/>
          </a:xfrm>
          <a:prstGeom prst="rect">
            <a:avLst/>
          </a:prstGeom>
          <a:noFill/>
          <a:ln w="9525">
            <a:noFill/>
            <a:miter lim="800000"/>
            <a:headEnd/>
            <a:tailEnd/>
          </a:ln>
        </p:spPr>
      </p:pic>
      <p:sp>
        <p:nvSpPr>
          <p:cNvPr id="16" name="圆角矩形 15"/>
          <p:cNvSpPr/>
          <p:nvPr/>
        </p:nvSpPr>
        <p:spPr>
          <a:xfrm>
            <a:off x="328861" y="2574429"/>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混档</a:t>
            </a:r>
            <a:endParaRPr lang="zh-CN" altLang="en-US" b="1" dirty="0">
              <a:solidFill>
                <a:schemeClr val="tx1"/>
              </a:solidFill>
            </a:endParaRPr>
          </a:p>
        </p:txBody>
      </p:sp>
      <p:pic>
        <p:nvPicPr>
          <p:cNvPr id="18" name="Picture 2"/>
          <p:cNvPicPr>
            <a:picLocks noChangeArrowheads="1"/>
          </p:cNvPicPr>
          <p:nvPr/>
        </p:nvPicPr>
        <p:blipFill>
          <a:blip r:embed="rId5"/>
          <a:srcRect/>
          <a:stretch>
            <a:fillRect/>
          </a:stretch>
        </p:blipFill>
        <p:spPr bwMode="auto">
          <a:xfrm>
            <a:off x="2478435" y="2574429"/>
            <a:ext cx="2088015" cy="1800200"/>
          </a:xfrm>
          <a:prstGeom prst="rect">
            <a:avLst/>
          </a:prstGeom>
          <a:noFill/>
          <a:ln w="9525">
            <a:noFill/>
            <a:miter lim="800000"/>
            <a:headEnd/>
            <a:tailEnd/>
          </a:ln>
        </p:spPr>
      </p:pic>
      <p:sp>
        <p:nvSpPr>
          <p:cNvPr id="20" name="圆角矩形 19"/>
          <p:cNvSpPr/>
          <p:nvPr/>
        </p:nvSpPr>
        <p:spPr>
          <a:xfrm>
            <a:off x="2483768" y="2564904"/>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隐裂</a:t>
            </a:r>
            <a:endParaRPr lang="zh-CN" altLang="en-US" b="1" dirty="0">
              <a:solidFill>
                <a:schemeClr val="tx1"/>
              </a:solidFill>
            </a:endParaRPr>
          </a:p>
        </p:txBody>
      </p:sp>
      <p:pic>
        <p:nvPicPr>
          <p:cNvPr id="22" name="Picture 3"/>
          <p:cNvPicPr>
            <a:picLocks noChangeArrowheads="1"/>
          </p:cNvPicPr>
          <p:nvPr/>
        </p:nvPicPr>
        <p:blipFill>
          <a:blip r:embed="rId6"/>
          <a:srcRect/>
          <a:stretch>
            <a:fillRect/>
          </a:stretch>
        </p:blipFill>
        <p:spPr bwMode="auto">
          <a:xfrm>
            <a:off x="4644008" y="2574429"/>
            <a:ext cx="2088015" cy="1800200"/>
          </a:xfrm>
          <a:prstGeom prst="rect">
            <a:avLst/>
          </a:prstGeom>
          <a:noFill/>
          <a:ln w="9525">
            <a:noFill/>
            <a:miter lim="800000"/>
            <a:headEnd/>
            <a:tailEnd/>
          </a:ln>
        </p:spPr>
      </p:pic>
      <p:sp>
        <p:nvSpPr>
          <p:cNvPr id="24" name="圆角矩形 23"/>
          <p:cNvSpPr/>
          <p:nvPr/>
        </p:nvSpPr>
        <p:spPr>
          <a:xfrm>
            <a:off x="4668247" y="2575064"/>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b="1" dirty="0" smtClean="0">
                <a:solidFill>
                  <a:schemeClr val="tx1"/>
                </a:solidFill>
                <a:sym typeface="+mn-ea"/>
              </a:rPr>
              <a:t>隐裂</a:t>
            </a:r>
          </a:p>
        </p:txBody>
      </p:sp>
      <p:pic>
        <p:nvPicPr>
          <p:cNvPr id="25" name="Picture 4"/>
          <p:cNvPicPr>
            <a:picLocks noChangeArrowheads="1"/>
          </p:cNvPicPr>
          <p:nvPr/>
        </p:nvPicPr>
        <p:blipFill>
          <a:blip r:embed="rId7"/>
          <a:srcRect/>
          <a:stretch>
            <a:fillRect/>
          </a:stretch>
        </p:blipFill>
        <p:spPr bwMode="auto">
          <a:xfrm>
            <a:off x="323528" y="4498960"/>
            <a:ext cx="2088232" cy="1800013"/>
          </a:xfrm>
          <a:prstGeom prst="rect">
            <a:avLst/>
          </a:prstGeom>
          <a:noFill/>
          <a:ln w="9525">
            <a:noFill/>
            <a:miter lim="800000"/>
            <a:headEnd/>
            <a:tailEnd/>
          </a:ln>
        </p:spPr>
      </p:pic>
      <p:sp>
        <p:nvSpPr>
          <p:cNvPr id="26" name="圆角矩形 25"/>
          <p:cNvSpPr/>
          <p:nvPr/>
        </p:nvSpPr>
        <p:spPr>
          <a:xfrm>
            <a:off x="328861" y="4504928"/>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b="1" dirty="0" smtClean="0">
                <a:solidFill>
                  <a:schemeClr val="tx1"/>
                </a:solidFill>
                <a:sym typeface="+mn-ea"/>
              </a:rPr>
              <a:t>污染</a:t>
            </a:r>
          </a:p>
        </p:txBody>
      </p:sp>
      <p:pic>
        <p:nvPicPr>
          <p:cNvPr id="27" name="Picture 5"/>
          <p:cNvPicPr>
            <a:picLocks noChangeArrowheads="1"/>
          </p:cNvPicPr>
          <p:nvPr/>
        </p:nvPicPr>
        <p:blipFill>
          <a:blip r:embed="rId8"/>
          <a:srcRect/>
          <a:stretch>
            <a:fillRect/>
          </a:stretch>
        </p:blipFill>
        <p:spPr bwMode="auto">
          <a:xfrm>
            <a:off x="6779865" y="2564904"/>
            <a:ext cx="2088232" cy="1805411"/>
          </a:xfrm>
          <a:prstGeom prst="rect">
            <a:avLst/>
          </a:prstGeom>
          <a:noFill/>
          <a:ln w="9525">
            <a:noFill/>
            <a:miter lim="800000"/>
            <a:headEnd/>
            <a:tailEnd/>
          </a:ln>
        </p:spPr>
      </p:pic>
      <p:sp>
        <p:nvSpPr>
          <p:cNvPr id="28" name="圆角矩形 27"/>
          <p:cNvSpPr/>
          <p:nvPr/>
        </p:nvSpPr>
        <p:spPr>
          <a:xfrm>
            <a:off x="6781006" y="2564904"/>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b="1" dirty="0" smtClean="0">
                <a:solidFill>
                  <a:schemeClr val="tx1"/>
                </a:solidFill>
                <a:sym typeface="+mn-ea"/>
              </a:rPr>
              <a:t>破片</a:t>
            </a:r>
          </a:p>
        </p:txBody>
      </p:sp>
      <p:pic>
        <p:nvPicPr>
          <p:cNvPr id="29" name="Picture 6"/>
          <p:cNvPicPr>
            <a:picLocks noChangeArrowheads="1"/>
          </p:cNvPicPr>
          <p:nvPr/>
        </p:nvPicPr>
        <p:blipFill>
          <a:blip r:embed="rId9"/>
          <a:srcRect/>
          <a:stretch>
            <a:fillRect/>
          </a:stretch>
        </p:blipFill>
        <p:spPr bwMode="auto">
          <a:xfrm>
            <a:off x="2500298" y="4500570"/>
            <a:ext cx="2088015" cy="1800013"/>
          </a:xfrm>
          <a:prstGeom prst="rect">
            <a:avLst/>
          </a:prstGeom>
          <a:noFill/>
          <a:ln w="9525">
            <a:noFill/>
            <a:miter lim="800000"/>
            <a:headEnd/>
            <a:tailEnd/>
          </a:ln>
        </p:spPr>
      </p:pic>
      <p:sp>
        <p:nvSpPr>
          <p:cNvPr id="30" name="圆角矩形 29"/>
          <p:cNvSpPr/>
          <p:nvPr/>
        </p:nvSpPr>
        <p:spPr>
          <a:xfrm>
            <a:off x="2517676" y="4514453"/>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b="1" dirty="0" smtClean="0">
                <a:solidFill>
                  <a:schemeClr val="tx1"/>
                </a:solidFill>
                <a:sym typeface="+mn-ea"/>
              </a:rPr>
              <a:t>短路</a:t>
            </a:r>
          </a:p>
        </p:txBody>
      </p:sp>
      <p:pic>
        <p:nvPicPr>
          <p:cNvPr id="31" name="Picture 7"/>
          <p:cNvPicPr>
            <a:picLocks noChangeArrowheads="1"/>
          </p:cNvPicPr>
          <p:nvPr/>
        </p:nvPicPr>
        <p:blipFill>
          <a:blip r:embed="rId10"/>
          <a:srcRect/>
          <a:stretch>
            <a:fillRect/>
          </a:stretch>
        </p:blipFill>
        <p:spPr bwMode="auto">
          <a:xfrm>
            <a:off x="4644008" y="4476378"/>
            <a:ext cx="2088232" cy="1800013"/>
          </a:xfrm>
          <a:prstGeom prst="rect">
            <a:avLst/>
          </a:prstGeom>
          <a:noFill/>
          <a:ln w="9525">
            <a:noFill/>
            <a:miter lim="800000"/>
            <a:headEnd/>
            <a:tailEnd/>
          </a:ln>
        </p:spPr>
      </p:pic>
      <p:sp>
        <p:nvSpPr>
          <p:cNvPr id="32" name="圆角矩形 31"/>
          <p:cNvSpPr/>
          <p:nvPr/>
        </p:nvSpPr>
        <p:spPr>
          <a:xfrm>
            <a:off x="4658866" y="4490070"/>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b="1" dirty="0" smtClean="0">
                <a:solidFill>
                  <a:schemeClr val="tx1"/>
                </a:solidFill>
                <a:sym typeface="+mn-ea"/>
              </a:rPr>
              <a:t>虚焊</a:t>
            </a:r>
          </a:p>
        </p:txBody>
      </p:sp>
      <p:pic>
        <p:nvPicPr>
          <p:cNvPr id="33" name="Picture 8"/>
          <p:cNvPicPr>
            <a:picLocks noChangeArrowheads="1"/>
          </p:cNvPicPr>
          <p:nvPr/>
        </p:nvPicPr>
        <p:blipFill>
          <a:blip r:embed="rId11" cstate="print"/>
          <a:srcRect/>
          <a:stretch>
            <a:fillRect/>
          </a:stretch>
        </p:blipFill>
        <p:spPr bwMode="auto">
          <a:xfrm>
            <a:off x="6804248" y="4475212"/>
            <a:ext cx="2088015" cy="1800200"/>
          </a:xfrm>
          <a:prstGeom prst="rect">
            <a:avLst/>
          </a:prstGeom>
          <a:noFill/>
          <a:ln w="9525">
            <a:noFill/>
            <a:miter lim="800000"/>
            <a:headEnd/>
            <a:tailEnd/>
          </a:ln>
        </p:spPr>
      </p:pic>
      <p:sp>
        <p:nvSpPr>
          <p:cNvPr id="34" name="圆角矩形 33"/>
          <p:cNvSpPr/>
          <p:nvPr/>
        </p:nvSpPr>
        <p:spPr>
          <a:xfrm>
            <a:off x="6809581" y="4490070"/>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b="1" dirty="0" smtClean="0">
                <a:solidFill>
                  <a:schemeClr val="tx1"/>
                </a:solidFill>
                <a:sym typeface="+mn-ea"/>
              </a:rPr>
              <a:t>断栅</a:t>
            </a:r>
          </a:p>
        </p:txBody>
      </p:sp>
      <p:pic>
        <p:nvPicPr>
          <p:cNvPr id="35" name="Picture 9"/>
          <p:cNvPicPr>
            <a:picLocks noChangeAspect="1" noChangeArrowheads="1"/>
          </p:cNvPicPr>
          <p:nvPr/>
        </p:nvPicPr>
        <p:blipFill>
          <a:blip r:embed="rId12"/>
          <a:srcRect/>
          <a:stretch>
            <a:fillRect/>
          </a:stretch>
        </p:blipFill>
        <p:spPr bwMode="auto">
          <a:xfrm>
            <a:off x="323528" y="3429000"/>
            <a:ext cx="2016224" cy="936104"/>
          </a:xfrm>
          <a:prstGeom prst="rect">
            <a:avLst/>
          </a:prstGeom>
          <a:noFill/>
          <a:ln w="9525">
            <a:noFill/>
            <a:miter lim="800000"/>
            <a:headEnd/>
            <a:tailEnd/>
          </a:ln>
        </p:spPr>
      </p:pic>
      <p:sp>
        <p:nvSpPr>
          <p:cNvPr id="6" name="object 3"/>
          <p:cNvSpPr txBox="1">
            <a:spLocks noGrp="1"/>
          </p:cNvSpPr>
          <p:nvPr>
            <p:ph type="title"/>
          </p:nvPr>
        </p:nvSpPr>
        <p:spPr>
          <a:xfrm>
            <a:off x="196215" y="346710"/>
            <a:ext cx="4329430" cy="368935"/>
          </a:xfrm>
          <a:prstGeom prst="rect">
            <a:avLst/>
          </a:prstGeom>
        </p:spPr>
        <p:txBody>
          <a:bodyPr vert="horz" wrap="square" lIns="0" tIns="0" rIns="0" bIns="0" rtlCol="0">
            <a:spAutoFit/>
          </a:bodyPr>
          <a:lstStyle/>
          <a:p>
            <a:pPr marL="44450" algn="l">
              <a:lnSpc>
                <a:spcPct val="100000"/>
              </a:lnSpc>
            </a:pPr>
            <a:r>
              <a:rPr sz="2400" b="1" spc="-5" dirty="0">
                <a:solidFill>
                  <a:schemeClr val="tx1"/>
                </a:solidFill>
                <a:latin typeface="微软雅黑" panose="020B0503020204020204" pitchFamily="34" charset="-122"/>
                <a:ea typeface="微软雅黑" panose="020B0503020204020204" pitchFamily="34" charset="-122"/>
                <a:cs typeface="Arial" panose="020B0604020202020204"/>
              </a:rPr>
              <a:t>EL</a:t>
            </a:r>
            <a:r>
              <a:rPr lang="zh-CN" sz="2400" b="1" spc="-5" dirty="0">
                <a:solidFill>
                  <a:schemeClr val="tx1"/>
                </a:solidFill>
                <a:latin typeface="微软雅黑" panose="020B0503020204020204" pitchFamily="34" charset="-122"/>
                <a:ea typeface="微软雅黑" panose="020B0503020204020204" pitchFamily="34" charset="-122"/>
                <a:cs typeface="Arial" panose="020B0604020202020204"/>
              </a:rPr>
              <a:t>测试</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6" name="object 3"/>
          <p:cNvSpPr txBox="1">
            <a:spLocks noGrp="1"/>
          </p:cNvSpPr>
          <p:nvPr>
            <p:ph type="title"/>
          </p:nvPr>
        </p:nvSpPr>
        <p:spPr>
          <a:xfrm>
            <a:off x="196215" y="346710"/>
            <a:ext cx="4329430" cy="368935"/>
          </a:xfrm>
          <a:prstGeom prst="rect">
            <a:avLst/>
          </a:prstGeom>
        </p:spPr>
        <p:txBody>
          <a:bodyPr vert="horz" wrap="square" lIns="0" tIns="0" rIns="0" bIns="0" rtlCol="0">
            <a:spAutoFit/>
          </a:bodyPr>
          <a:lstStyle/>
          <a:p>
            <a:pPr marL="44450" algn="l">
              <a:lnSpc>
                <a:spcPct val="100000"/>
              </a:lnSpc>
            </a:pPr>
            <a:r>
              <a:rPr sz="2400" b="1" spc="-5" dirty="0">
                <a:solidFill>
                  <a:schemeClr val="tx1"/>
                </a:solidFill>
                <a:latin typeface="微软雅黑" panose="020B0503020204020204" pitchFamily="34" charset="-122"/>
                <a:ea typeface="微软雅黑" panose="020B0503020204020204" pitchFamily="34" charset="-122"/>
                <a:cs typeface="Arial" panose="020B0604020202020204"/>
              </a:rPr>
              <a:t>EL</a:t>
            </a:r>
            <a:r>
              <a:rPr lang="zh-CN" sz="2400" b="1" spc="-5" dirty="0">
                <a:solidFill>
                  <a:schemeClr val="tx1"/>
                </a:solidFill>
                <a:latin typeface="微软雅黑" panose="020B0503020204020204" pitchFamily="34" charset="-122"/>
                <a:ea typeface="微软雅黑" panose="020B0503020204020204" pitchFamily="34" charset="-122"/>
                <a:cs typeface="Arial" panose="020B0604020202020204"/>
              </a:rPr>
              <a:t>测试</a:t>
            </a:r>
          </a:p>
        </p:txBody>
      </p:sp>
      <p:pic>
        <p:nvPicPr>
          <p:cNvPr id="3" name="图片 2"/>
          <p:cNvPicPr>
            <a:picLocks noChangeAspect="1"/>
          </p:cNvPicPr>
          <p:nvPr/>
        </p:nvPicPr>
        <p:blipFill>
          <a:blip r:embed="rId4"/>
          <a:stretch>
            <a:fillRect/>
          </a:stretch>
        </p:blipFill>
        <p:spPr>
          <a:xfrm>
            <a:off x="6745605" y="1046480"/>
            <a:ext cx="2064385" cy="1802130"/>
          </a:xfrm>
          <a:prstGeom prst="rect">
            <a:avLst/>
          </a:prstGeom>
        </p:spPr>
      </p:pic>
      <p:pic>
        <p:nvPicPr>
          <p:cNvPr id="8" name="图片 7"/>
          <p:cNvPicPr/>
          <p:nvPr/>
        </p:nvPicPr>
        <p:blipFill>
          <a:blip r:embed="rId5"/>
          <a:stretch>
            <a:fillRect/>
          </a:stretch>
        </p:blipFill>
        <p:spPr>
          <a:xfrm>
            <a:off x="464185" y="1047115"/>
            <a:ext cx="834390" cy="963930"/>
          </a:xfrm>
          <a:prstGeom prst="rect">
            <a:avLst/>
          </a:prstGeom>
        </p:spPr>
      </p:pic>
      <p:pic>
        <p:nvPicPr>
          <p:cNvPr id="2" name="图片 1"/>
          <p:cNvPicPr>
            <a:picLocks noChangeAspect="1"/>
          </p:cNvPicPr>
          <p:nvPr/>
        </p:nvPicPr>
        <p:blipFill>
          <a:blip r:embed="rId6"/>
          <a:stretch>
            <a:fillRect/>
          </a:stretch>
        </p:blipFill>
        <p:spPr>
          <a:xfrm>
            <a:off x="1298575" y="1046480"/>
            <a:ext cx="845185" cy="964565"/>
          </a:xfrm>
          <a:prstGeom prst="rect">
            <a:avLst/>
          </a:prstGeom>
        </p:spPr>
      </p:pic>
      <p:grpSp>
        <p:nvGrpSpPr>
          <p:cNvPr id="20" name="组合 19"/>
          <p:cNvGrpSpPr/>
          <p:nvPr/>
        </p:nvGrpSpPr>
        <p:grpSpPr>
          <a:xfrm>
            <a:off x="2443480" y="3749675"/>
            <a:ext cx="1976755" cy="1442720"/>
            <a:chOff x="1469647" y="218531"/>
            <a:chExt cx="1764000" cy="1224000"/>
          </a:xfrm>
        </p:grpSpPr>
        <p:grpSp>
          <p:nvGrpSpPr>
            <p:cNvPr id="21" name="组合 20"/>
            <p:cNvGrpSpPr/>
            <p:nvPr/>
          </p:nvGrpSpPr>
          <p:grpSpPr>
            <a:xfrm>
              <a:off x="1469647" y="218531"/>
              <a:ext cx="1764000" cy="1224000"/>
              <a:chOff x="-6009" y="29891"/>
              <a:chExt cx="1764000" cy="1224000"/>
            </a:xfrm>
          </p:grpSpPr>
          <p:pic>
            <p:nvPicPr>
              <p:cNvPr id="22" name="图片 21" descr="14"/>
              <p:cNvPicPr/>
              <p:nvPr/>
            </p:nvPicPr>
            <p:blipFill>
              <a:blip r:embed="rId7"/>
              <a:stretch>
                <a:fillRect/>
              </a:stretch>
            </p:blipFill>
            <p:spPr>
              <a:xfrm>
                <a:off x="-6009" y="29891"/>
                <a:ext cx="1764000" cy="1224000"/>
              </a:xfrm>
              <a:prstGeom prst="rect">
                <a:avLst/>
              </a:prstGeom>
            </p:spPr>
          </p:pic>
          <p:grpSp>
            <p:nvGrpSpPr>
              <p:cNvPr id="23" name="组合 22"/>
              <p:cNvGrpSpPr/>
              <p:nvPr/>
            </p:nvGrpSpPr>
            <p:grpSpPr>
              <a:xfrm>
                <a:off x="144016" y="216024"/>
                <a:ext cx="1512169" cy="864095"/>
                <a:chOff x="144016" y="216024"/>
                <a:chExt cx="1512169" cy="864095"/>
              </a:xfrm>
            </p:grpSpPr>
            <p:cxnSp>
              <p:nvCxnSpPr>
                <p:cNvPr id="24" name="直接箭头连接符 23"/>
                <p:cNvCxnSpPr/>
                <p:nvPr/>
              </p:nvCxnSpPr>
              <p:spPr>
                <a:xfrm>
                  <a:off x="144016" y="216024"/>
                  <a:ext cx="151216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44016" y="576064"/>
                  <a:ext cx="151216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144017" y="360040"/>
                  <a:ext cx="151216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144017" y="720079"/>
                  <a:ext cx="151216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144017" y="1080119"/>
                  <a:ext cx="151216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44016" y="936104"/>
                  <a:ext cx="151216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0" name="直接连接符 29"/>
            <p:cNvCxnSpPr/>
            <p:nvPr/>
          </p:nvCxnSpPr>
          <p:spPr>
            <a:xfrm>
              <a:off x="3131840" y="404664"/>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131840" y="764704"/>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31840" y="1124744"/>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19672" y="908720"/>
              <a:ext cx="0"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19672" y="548680"/>
              <a:ext cx="0"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1" name="图片 40"/>
          <p:cNvPicPr/>
          <p:nvPr/>
        </p:nvPicPr>
        <p:blipFill>
          <a:blip r:embed="rId8"/>
          <a:stretch>
            <a:fillRect/>
          </a:stretch>
        </p:blipFill>
        <p:spPr>
          <a:xfrm>
            <a:off x="440690" y="3760470"/>
            <a:ext cx="1981200" cy="1452880"/>
          </a:xfrm>
          <a:prstGeom prst="rect">
            <a:avLst/>
          </a:prstGeom>
        </p:spPr>
      </p:pic>
      <p:sp>
        <p:nvSpPr>
          <p:cNvPr id="15" name="矩形 14"/>
          <p:cNvSpPr/>
          <p:nvPr/>
        </p:nvSpPr>
        <p:spPr>
          <a:xfrm>
            <a:off x="6931025" y="1308100"/>
            <a:ext cx="1586230" cy="7029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9"/>
          <a:stretch>
            <a:fillRect/>
          </a:stretch>
        </p:blipFill>
        <p:spPr>
          <a:xfrm>
            <a:off x="4636770" y="3765550"/>
            <a:ext cx="2108835" cy="1447165"/>
          </a:xfrm>
          <a:prstGeom prst="rect">
            <a:avLst/>
          </a:prstGeom>
        </p:spPr>
      </p:pic>
      <p:sp>
        <p:nvSpPr>
          <p:cNvPr id="36" name="文本框 35"/>
          <p:cNvSpPr txBox="1"/>
          <p:nvPr/>
        </p:nvSpPr>
        <p:spPr>
          <a:xfrm>
            <a:off x="440690" y="2872105"/>
            <a:ext cx="1703070" cy="521970"/>
          </a:xfrm>
          <a:prstGeom prst="rect">
            <a:avLst/>
          </a:prstGeom>
          <a:noFill/>
        </p:spPr>
        <p:txBody>
          <a:bodyPr wrap="square" rtlCol="0">
            <a:spAutoFit/>
          </a:bodyPr>
          <a:lstStyle/>
          <a:p>
            <a:r>
              <a:rPr lang="zh-CN" altLang="en-US" sz="1400" b="1"/>
              <a:t>点击桌面上测试软件图标</a:t>
            </a:r>
          </a:p>
        </p:txBody>
      </p:sp>
      <p:sp>
        <p:nvSpPr>
          <p:cNvPr id="37" name="文本框 36"/>
          <p:cNvSpPr txBox="1"/>
          <p:nvPr/>
        </p:nvSpPr>
        <p:spPr>
          <a:xfrm>
            <a:off x="2507615" y="2872105"/>
            <a:ext cx="1703070" cy="306705"/>
          </a:xfrm>
          <a:prstGeom prst="rect">
            <a:avLst/>
          </a:prstGeom>
          <a:noFill/>
        </p:spPr>
        <p:txBody>
          <a:bodyPr wrap="square" rtlCol="0">
            <a:spAutoFit/>
          </a:bodyPr>
          <a:lstStyle/>
          <a:p>
            <a:r>
              <a:rPr lang="zh-CN" altLang="en-US" sz="1400" b="1"/>
              <a:t>选择保存路径</a:t>
            </a:r>
          </a:p>
        </p:txBody>
      </p:sp>
      <p:sp>
        <p:nvSpPr>
          <p:cNvPr id="39" name="文本框 38"/>
          <p:cNvSpPr txBox="1"/>
          <p:nvPr/>
        </p:nvSpPr>
        <p:spPr>
          <a:xfrm>
            <a:off x="4587240" y="2872105"/>
            <a:ext cx="1703070" cy="306705"/>
          </a:xfrm>
          <a:prstGeom prst="rect">
            <a:avLst/>
          </a:prstGeom>
          <a:noFill/>
        </p:spPr>
        <p:txBody>
          <a:bodyPr wrap="square" rtlCol="0">
            <a:spAutoFit/>
          </a:bodyPr>
          <a:lstStyle/>
          <a:p>
            <a:r>
              <a:rPr lang="zh-CN" altLang="en-US" sz="1400" b="1"/>
              <a:t>对组件进行检查</a:t>
            </a:r>
          </a:p>
        </p:txBody>
      </p:sp>
      <p:sp>
        <p:nvSpPr>
          <p:cNvPr id="40" name="文本框 39"/>
          <p:cNvSpPr txBox="1"/>
          <p:nvPr/>
        </p:nvSpPr>
        <p:spPr>
          <a:xfrm>
            <a:off x="6814185" y="2872105"/>
            <a:ext cx="1703070" cy="521970"/>
          </a:xfrm>
          <a:prstGeom prst="rect">
            <a:avLst/>
          </a:prstGeom>
          <a:noFill/>
        </p:spPr>
        <p:txBody>
          <a:bodyPr wrap="square" rtlCol="0">
            <a:spAutoFit/>
          </a:bodyPr>
          <a:lstStyle/>
          <a:p>
            <a:r>
              <a:rPr lang="zh-CN" altLang="en-US" sz="1400" b="1"/>
              <a:t>点击上方的</a:t>
            </a:r>
            <a:r>
              <a:rPr lang="en-US" altLang="zh-CN" sz="1400" b="1"/>
              <a:t>OK</a:t>
            </a:r>
            <a:r>
              <a:rPr lang="zh-CN" altLang="en-US" sz="1400" b="1"/>
              <a:t>与不良选项</a:t>
            </a:r>
          </a:p>
        </p:txBody>
      </p:sp>
      <p:sp>
        <p:nvSpPr>
          <p:cNvPr id="43" name="文本框 42"/>
          <p:cNvSpPr txBox="1"/>
          <p:nvPr/>
        </p:nvSpPr>
        <p:spPr>
          <a:xfrm>
            <a:off x="1389380" y="5497830"/>
            <a:ext cx="1855470" cy="306705"/>
          </a:xfrm>
          <a:prstGeom prst="rect">
            <a:avLst/>
          </a:prstGeom>
          <a:noFill/>
        </p:spPr>
        <p:txBody>
          <a:bodyPr wrap="square" rtlCol="0">
            <a:spAutoFit/>
          </a:bodyPr>
          <a:lstStyle/>
          <a:p>
            <a:r>
              <a:rPr lang="zh-CN" altLang="en-US" sz="1400" b="1"/>
              <a:t>测试检查路径</a:t>
            </a:r>
          </a:p>
        </p:txBody>
      </p:sp>
      <p:pic>
        <p:nvPicPr>
          <p:cNvPr id="4" name="图片 3"/>
          <p:cNvPicPr>
            <a:picLocks noChangeAspect="1"/>
          </p:cNvPicPr>
          <p:nvPr/>
        </p:nvPicPr>
        <p:blipFill>
          <a:blip r:embed="rId10"/>
          <a:stretch>
            <a:fillRect/>
          </a:stretch>
        </p:blipFill>
        <p:spPr>
          <a:xfrm>
            <a:off x="2530475" y="1046480"/>
            <a:ext cx="1680210" cy="1802130"/>
          </a:xfrm>
          <a:prstGeom prst="rect">
            <a:avLst/>
          </a:prstGeom>
        </p:spPr>
      </p:pic>
      <p:pic>
        <p:nvPicPr>
          <p:cNvPr id="5" name="图片 4"/>
          <p:cNvPicPr>
            <a:picLocks noChangeAspect="1"/>
          </p:cNvPicPr>
          <p:nvPr/>
        </p:nvPicPr>
        <p:blipFill>
          <a:blip r:embed="rId11"/>
          <a:stretch>
            <a:fillRect/>
          </a:stretch>
        </p:blipFill>
        <p:spPr>
          <a:xfrm>
            <a:off x="464185" y="2011045"/>
            <a:ext cx="1679575" cy="838200"/>
          </a:xfrm>
          <a:prstGeom prst="rect">
            <a:avLst/>
          </a:prstGeom>
        </p:spPr>
      </p:pic>
      <p:sp>
        <p:nvSpPr>
          <p:cNvPr id="7" name="文本框 6"/>
          <p:cNvSpPr txBox="1"/>
          <p:nvPr/>
        </p:nvSpPr>
        <p:spPr>
          <a:xfrm>
            <a:off x="1254125" y="1092835"/>
            <a:ext cx="415925" cy="521970"/>
          </a:xfrm>
          <a:prstGeom prst="rect">
            <a:avLst/>
          </a:prstGeom>
          <a:noFill/>
        </p:spPr>
        <p:txBody>
          <a:bodyPr wrap="square" rtlCol="0">
            <a:spAutoFit/>
          </a:bodyPr>
          <a:lstStyle/>
          <a:p>
            <a:r>
              <a:rPr lang="zh-CN" altLang="en-US" sz="1400">
                <a:solidFill>
                  <a:srgbClr val="FF0000"/>
                </a:solidFill>
              </a:rPr>
              <a:t>沛煜</a:t>
            </a:r>
          </a:p>
        </p:txBody>
      </p:sp>
      <p:sp>
        <p:nvSpPr>
          <p:cNvPr id="9" name="文本框 8"/>
          <p:cNvSpPr txBox="1"/>
          <p:nvPr/>
        </p:nvSpPr>
        <p:spPr>
          <a:xfrm>
            <a:off x="464185" y="2011045"/>
            <a:ext cx="415925" cy="521970"/>
          </a:xfrm>
          <a:prstGeom prst="rect">
            <a:avLst/>
          </a:prstGeom>
          <a:noFill/>
        </p:spPr>
        <p:txBody>
          <a:bodyPr wrap="square" rtlCol="0">
            <a:spAutoFit/>
          </a:bodyPr>
          <a:lstStyle/>
          <a:p>
            <a:r>
              <a:rPr lang="zh-CN" altLang="en-US" sz="1400">
                <a:solidFill>
                  <a:srgbClr val="FF0000"/>
                </a:solidFill>
              </a:rPr>
              <a:t>巨能</a:t>
            </a:r>
          </a:p>
        </p:txBody>
      </p:sp>
      <p:sp>
        <p:nvSpPr>
          <p:cNvPr id="11" name="文本框 10"/>
          <p:cNvSpPr txBox="1"/>
          <p:nvPr/>
        </p:nvSpPr>
        <p:spPr>
          <a:xfrm>
            <a:off x="439420" y="1046480"/>
            <a:ext cx="415925" cy="737235"/>
          </a:xfrm>
          <a:prstGeom prst="rect">
            <a:avLst/>
          </a:prstGeom>
          <a:noFill/>
        </p:spPr>
        <p:txBody>
          <a:bodyPr wrap="square" rtlCol="0">
            <a:spAutoFit/>
          </a:bodyPr>
          <a:lstStyle/>
          <a:p>
            <a:r>
              <a:rPr lang="zh-CN" altLang="en-US" sz="1400">
                <a:solidFill>
                  <a:srgbClr val="FF0000"/>
                </a:solidFill>
              </a:rPr>
              <a:t>欧普泰</a:t>
            </a:r>
          </a:p>
        </p:txBody>
      </p:sp>
      <p:pic>
        <p:nvPicPr>
          <p:cNvPr id="14" name="图片 13"/>
          <p:cNvPicPr/>
          <p:nvPr/>
        </p:nvPicPr>
        <p:blipFill>
          <a:blip r:embed="rId12"/>
          <a:stretch>
            <a:fillRect/>
          </a:stretch>
        </p:blipFill>
        <p:spPr>
          <a:xfrm>
            <a:off x="4597400" y="1047115"/>
            <a:ext cx="1681480" cy="1803400"/>
          </a:xfrm>
          <a:prstGeom prst="rect">
            <a:avLst/>
          </a:prstGeom>
        </p:spPr>
      </p:pic>
      <p:sp>
        <p:nvSpPr>
          <p:cNvPr id="44" name="object 4"/>
          <p:cNvSpPr txBox="1">
            <a:spLocks noGrp="1"/>
          </p:cNvSpPr>
          <p:nvPr>
            <p:ph type="body" idx="1"/>
          </p:nvPr>
        </p:nvSpPr>
        <p:spPr>
          <a:xfrm>
            <a:off x="6931025" y="3316605"/>
            <a:ext cx="2089150" cy="1899285"/>
          </a:xfrm>
          <a:prstGeom prst="rect">
            <a:avLst/>
          </a:prstGeom>
        </p:spPr>
        <p:txBody>
          <a:bodyPr vert="horz" wrap="square" lIns="0" tIns="392366" rIns="0" bIns="0" rtlCol="0">
            <a:spAutoFit/>
          </a:bodyPr>
          <a:lstStyle/>
          <a:p>
            <a:pPr marL="0" algn="l" fontAlgn="auto">
              <a:lnSpc>
                <a:spcPct val="100000"/>
              </a:lnSpc>
              <a:buNone/>
            </a:pPr>
            <a:r>
              <a:rPr lang="zh-CN" altLang="en-US" sz="1400" b="1" i="0">
                <a:solidFill>
                  <a:schemeClr val="tx1"/>
                </a:solidFill>
              </a:rPr>
              <a:t>1、串间距检查</a:t>
            </a:r>
            <a:endParaRPr lang="zh-CN" altLang="en-US" sz="1400" b="1">
              <a:solidFill>
                <a:schemeClr val="tx1"/>
              </a:solidFill>
            </a:endParaRPr>
          </a:p>
          <a:p>
            <a:pPr marL="0" algn="l" fontAlgn="auto">
              <a:lnSpc>
                <a:spcPct val="100000"/>
              </a:lnSpc>
              <a:buNone/>
            </a:pPr>
            <a:r>
              <a:rPr lang="zh-CN" altLang="en-US" sz="1400" b="1" i="0">
                <a:solidFill>
                  <a:schemeClr val="tx1"/>
                </a:solidFill>
              </a:rPr>
              <a:t>2、排版极性（串反）</a:t>
            </a:r>
            <a:endParaRPr lang="zh-CN" altLang="en-US" sz="1400" b="1">
              <a:solidFill>
                <a:schemeClr val="tx1"/>
              </a:solidFill>
            </a:endParaRPr>
          </a:p>
          <a:p>
            <a:pPr marL="0" algn="l" fontAlgn="auto">
              <a:lnSpc>
                <a:spcPct val="100000"/>
              </a:lnSpc>
              <a:buNone/>
            </a:pPr>
            <a:r>
              <a:rPr lang="zh-CN" altLang="en-US" sz="1400" b="1" i="0">
                <a:solidFill>
                  <a:schemeClr val="tx1"/>
                </a:solidFill>
              </a:rPr>
              <a:t>3、边缘距离</a:t>
            </a:r>
            <a:endParaRPr lang="zh-CN" altLang="en-US" sz="1400" b="1">
              <a:solidFill>
                <a:schemeClr val="tx1"/>
              </a:solidFill>
            </a:endParaRPr>
          </a:p>
          <a:p>
            <a:pPr marL="0" algn="l" fontAlgn="auto">
              <a:lnSpc>
                <a:spcPct val="100000"/>
              </a:lnSpc>
              <a:buNone/>
            </a:pPr>
            <a:r>
              <a:rPr lang="zh-CN" altLang="en-US" sz="1400" b="1" i="0">
                <a:solidFill>
                  <a:schemeClr val="tx1"/>
                </a:solidFill>
              </a:rPr>
              <a:t>4、背板、EVA敷设位置</a:t>
            </a:r>
            <a:endParaRPr lang="zh-CN" altLang="en-US" sz="1400" b="1">
              <a:solidFill>
                <a:schemeClr val="tx1"/>
              </a:solidFill>
            </a:endParaRPr>
          </a:p>
          <a:p>
            <a:pPr marL="0" algn="l" fontAlgn="auto">
              <a:lnSpc>
                <a:spcPct val="100000"/>
              </a:lnSpc>
              <a:buNone/>
            </a:pPr>
            <a:r>
              <a:rPr lang="zh-CN" altLang="en-US" sz="1400" b="1" i="0">
                <a:solidFill>
                  <a:schemeClr val="tx1"/>
                </a:solidFill>
              </a:rPr>
              <a:t>5、严重色差</a:t>
            </a:r>
            <a:endParaRPr lang="zh-CN" altLang="en-US" sz="1400" b="1">
              <a:solidFill>
                <a:schemeClr val="tx1"/>
              </a:solidFill>
            </a:endParaRPr>
          </a:p>
          <a:p>
            <a:pPr marL="0" algn="l" fontAlgn="auto">
              <a:lnSpc>
                <a:spcPct val="100000"/>
              </a:lnSpc>
              <a:buNone/>
            </a:pPr>
            <a:r>
              <a:rPr lang="zh-CN" altLang="en-US" sz="1400" b="1" i="0">
                <a:solidFill>
                  <a:schemeClr val="tx1"/>
                </a:solidFill>
              </a:rPr>
              <a:t>6、较大异物</a:t>
            </a:r>
          </a:p>
        </p:txBody>
      </p:sp>
      <p:sp>
        <p:nvSpPr>
          <p:cNvPr id="12" name="燕尾形箭头 11"/>
          <p:cNvSpPr/>
          <p:nvPr/>
        </p:nvSpPr>
        <p:spPr>
          <a:xfrm>
            <a:off x="2129155" y="1731645"/>
            <a:ext cx="459105" cy="360045"/>
          </a:xfrm>
          <a:prstGeom prst="notchedRight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燕尾形箭头 12"/>
          <p:cNvSpPr/>
          <p:nvPr/>
        </p:nvSpPr>
        <p:spPr>
          <a:xfrm>
            <a:off x="4178935" y="1758315"/>
            <a:ext cx="459105" cy="360045"/>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燕尾形箭头 37"/>
          <p:cNvSpPr/>
          <p:nvPr/>
        </p:nvSpPr>
        <p:spPr>
          <a:xfrm>
            <a:off x="6270625" y="1778000"/>
            <a:ext cx="459105" cy="360045"/>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燕尾形箭头 44"/>
          <p:cNvSpPr/>
          <p:nvPr/>
        </p:nvSpPr>
        <p:spPr>
          <a:xfrm rot="5400000">
            <a:off x="6310630" y="3210560"/>
            <a:ext cx="459105" cy="360045"/>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228600" y="366713"/>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层压</a:t>
            </a:r>
          </a:p>
        </p:txBody>
      </p:sp>
      <p:sp>
        <p:nvSpPr>
          <p:cNvPr id="41" name="TextBox 40"/>
          <p:cNvSpPr txBox="1"/>
          <p:nvPr/>
        </p:nvSpPr>
        <p:spPr>
          <a:xfrm>
            <a:off x="359594" y="946438"/>
            <a:ext cx="8424936" cy="1198880"/>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通过抽真空将组件内的空气抽离，然后加热使</a:t>
            </a:r>
            <a:r>
              <a:rPr lang="en-US" altLang="zh-CN" sz="1600" dirty="0" smtClean="0">
                <a:latin typeface="微软雅黑" panose="020B0503020204020204" pitchFamily="34" charset="-122"/>
                <a:ea typeface="微软雅黑" panose="020B0503020204020204" pitchFamily="34" charset="-122"/>
              </a:rPr>
              <a:t>EVA/POE</a:t>
            </a:r>
            <a:r>
              <a:rPr lang="zh-CN" altLang="en-US" sz="1600" dirty="0" smtClean="0">
                <a:latin typeface="微软雅黑" panose="020B0503020204020204" pitchFamily="34" charset="-122"/>
                <a:ea typeface="微软雅黑" panose="020B0503020204020204" pitchFamily="34" charset="-122"/>
              </a:rPr>
              <a:t>融化，上室充气加压使融化的</a:t>
            </a:r>
            <a:r>
              <a:rPr lang="en-US" altLang="zh-CN" sz="1600" dirty="0" smtClean="0">
                <a:latin typeface="微软雅黑" panose="020B0503020204020204" pitchFamily="34" charset="-122"/>
                <a:ea typeface="微软雅黑" panose="020B0503020204020204" pitchFamily="34" charset="-122"/>
              </a:rPr>
              <a:t>EVA/POE</a:t>
            </a:r>
            <a:r>
              <a:rPr lang="zh-CN" altLang="en-US" sz="1600" dirty="0" smtClean="0">
                <a:latin typeface="微软雅黑" panose="020B0503020204020204" pitchFamily="34" charset="-122"/>
                <a:ea typeface="微软雅黑" panose="020B0503020204020204" pitchFamily="34" charset="-122"/>
              </a:rPr>
              <a:t>流动填充材料间缝隙，同时通过挤压排出中间的空气，将电池片、背板、玻璃紧密黏和在一起，使</a:t>
            </a:r>
            <a:r>
              <a:rPr lang="en-US" altLang="zh-CN" sz="1600" dirty="0" smtClean="0">
                <a:latin typeface="微软雅黑" panose="020B0503020204020204" pitchFamily="34" charset="-122"/>
                <a:ea typeface="微软雅黑" panose="020B0503020204020204" pitchFamily="34" charset="-122"/>
                <a:sym typeface="+mn-ea"/>
              </a:rPr>
              <a:t>EVA/POE</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从线性结构转变为三维网状的稳定结构完成层压过程</a:t>
            </a:r>
            <a:r>
              <a:rPr lang="zh-CN" altLang="en-US" sz="1600" dirty="0" smtClean="0">
                <a:latin typeface="微软雅黑" panose="020B0503020204020204" pitchFamily="34" charset="-122"/>
                <a:ea typeface="微软雅黑" panose="020B0503020204020204" pitchFamily="34" charset="-122"/>
              </a:rPr>
              <a:t>。</a:t>
            </a:r>
          </a:p>
        </p:txBody>
      </p:sp>
      <p:pic>
        <p:nvPicPr>
          <p:cNvPr id="8" name="Picture 5"/>
          <p:cNvPicPr>
            <a:picLocks noChangeAspect="1" noChangeArrowheads="1"/>
          </p:cNvPicPr>
          <p:nvPr/>
        </p:nvPicPr>
        <p:blipFill>
          <a:blip r:embed="rId4" cstate="print"/>
          <a:srcRect/>
          <a:stretch>
            <a:fillRect/>
          </a:stretch>
        </p:blipFill>
        <p:spPr bwMode="auto">
          <a:xfrm>
            <a:off x="4356720" y="2348062"/>
            <a:ext cx="47625" cy="40005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4499595" y="2348062"/>
            <a:ext cx="838200" cy="238125"/>
          </a:xfrm>
          <a:prstGeom prst="rect">
            <a:avLst/>
          </a:prstGeom>
          <a:noFill/>
          <a:ln w="9525">
            <a:noFill/>
            <a:miter lim="800000"/>
            <a:headEnd/>
            <a:tailEnd/>
          </a:ln>
        </p:spPr>
      </p:pic>
      <p:pic>
        <p:nvPicPr>
          <p:cNvPr id="11" name="Picture 8"/>
          <p:cNvPicPr>
            <a:picLocks noChangeAspect="1" noChangeArrowheads="1"/>
          </p:cNvPicPr>
          <p:nvPr/>
        </p:nvPicPr>
        <p:blipFill>
          <a:blip r:embed="rId6" cstate="print"/>
          <a:srcRect/>
          <a:stretch>
            <a:fillRect/>
          </a:stretch>
        </p:blipFill>
        <p:spPr bwMode="auto">
          <a:xfrm>
            <a:off x="7091983" y="3789512"/>
            <a:ext cx="857250" cy="257175"/>
          </a:xfrm>
          <a:prstGeom prst="rect">
            <a:avLst/>
          </a:prstGeom>
          <a:noFill/>
          <a:ln w="9525">
            <a:noFill/>
            <a:miter lim="800000"/>
            <a:headEnd/>
            <a:tailEnd/>
          </a:ln>
        </p:spPr>
      </p:pic>
      <p:pic>
        <p:nvPicPr>
          <p:cNvPr id="12" name="Picture 9"/>
          <p:cNvPicPr>
            <a:picLocks noChangeAspect="1" noChangeArrowheads="1"/>
          </p:cNvPicPr>
          <p:nvPr/>
        </p:nvPicPr>
        <p:blipFill>
          <a:blip r:embed="rId7" cstate="print"/>
          <a:srcRect/>
          <a:stretch>
            <a:fillRect/>
          </a:stretch>
        </p:blipFill>
        <p:spPr bwMode="auto">
          <a:xfrm>
            <a:off x="6804645" y="3645049"/>
            <a:ext cx="66675" cy="409575"/>
          </a:xfrm>
          <a:prstGeom prst="rect">
            <a:avLst/>
          </a:prstGeom>
          <a:noFill/>
          <a:ln w="9525">
            <a:noFill/>
            <a:miter lim="800000"/>
            <a:headEnd/>
            <a:tailEnd/>
          </a:ln>
        </p:spPr>
      </p:pic>
      <p:pic>
        <p:nvPicPr>
          <p:cNvPr id="13" name="Picture 10"/>
          <p:cNvPicPr>
            <a:picLocks noChangeAspect="1" noChangeArrowheads="1"/>
          </p:cNvPicPr>
          <p:nvPr/>
        </p:nvPicPr>
        <p:blipFill>
          <a:blip r:embed="rId8" cstate="print"/>
          <a:srcRect/>
          <a:stretch>
            <a:fillRect/>
          </a:stretch>
        </p:blipFill>
        <p:spPr bwMode="auto">
          <a:xfrm>
            <a:off x="1835770" y="2852887"/>
            <a:ext cx="5133975" cy="371475"/>
          </a:xfrm>
          <a:prstGeom prst="rect">
            <a:avLst/>
          </a:prstGeom>
          <a:noFill/>
          <a:ln w="9525">
            <a:noFill/>
            <a:miter lim="800000"/>
            <a:headEnd/>
            <a:tailEnd/>
          </a:ln>
        </p:spPr>
      </p:pic>
      <p:grpSp>
        <p:nvGrpSpPr>
          <p:cNvPr id="44" name="组合 43"/>
          <p:cNvGrpSpPr/>
          <p:nvPr/>
        </p:nvGrpSpPr>
        <p:grpSpPr>
          <a:xfrm>
            <a:off x="1275507" y="2257827"/>
            <a:ext cx="6916737" cy="2968055"/>
            <a:chOff x="1043608" y="1844824"/>
            <a:chExt cx="6916737" cy="3040063"/>
          </a:xfrm>
        </p:grpSpPr>
        <p:pic>
          <p:nvPicPr>
            <p:cNvPr id="2" name="Picture 7"/>
            <p:cNvPicPr>
              <a:picLocks noChangeAspect="1" noChangeArrowheads="1"/>
            </p:cNvPicPr>
            <p:nvPr/>
          </p:nvPicPr>
          <p:blipFill>
            <a:blip r:embed="rId9" cstate="print"/>
            <a:srcRect/>
            <a:stretch>
              <a:fillRect/>
            </a:stretch>
          </p:blipFill>
          <p:spPr bwMode="auto">
            <a:xfrm>
              <a:off x="1403970" y="3789512"/>
              <a:ext cx="4981575" cy="1095375"/>
            </a:xfrm>
            <a:prstGeom prst="rect">
              <a:avLst/>
            </a:prstGeom>
            <a:noFill/>
            <a:ln w="9525">
              <a:noFill/>
              <a:miter lim="800000"/>
              <a:headEnd/>
              <a:tailEnd/>
            </a:ln>
          </p:spPr>
        </p:pic>
        <p:grpSp>
          <p:nvGrpSpPr>
            <p:cNvPr id="43" name="组合 42"/>
            <p:cNvGrpSpPr/>
            <p:nvPr/>
          </p:nvGrpSpPr>
          <p:grpSpPr>
            <a:xfrm>
              <a:off x="1043608" y="1844824"/>
              <a:ext cx="6916737" cy="2360613"/>
              <a:chOff x="1043608" y="1844824"/>
              <a:chExt cx="6916737" cy="2360613"/>
            </a:xfrm>
          </p:grpSpPr>
          <p:pic>
            <p:nvPicPr>
              <p:cNvPr id="19" name="Picture 16"/>
              <p:cNvPicPr>
                <a:picLocks noChangeAspect="1" noChangeArrowheads="1"/>
              </p:cNvPicPr>
              <p:nvPr/>
            </p:nvPicPr>
            <p:blipFill>
              <a:blip r:embed="rId10" cstate="print"/>
              <a:srcRect/>
              <a:stretch>
                <a:fillRect/>
              </a:stretch>
            </p:blipFill>
            <p:spPr bwMode="auto">
              <a:xfrm>
                <a:off x="1691308" y="1844824"/>
                <a:ext cx="5457825" cy="1600200"/>
              </a:xfrm>
              <a:prstGeom prst="rect">
                <a:avLst/>
              </a:prstGeom>
              <a:solidFill>
                <a:schemeClr val="tx1"/>
              </a:solidFill>
              <a:ln w="9525">
                <a:noFill/>
                <a:miter lim="800000"/>
                <a:headEnd/>
                <a:tailEnd/>
              </a:ln>
            </p:spPr>
          </p:pic>
          <p:pic>
            <p:nvPicPr>
              <p:cNvPr id="6" name="Picture 2"/>
              <p:cNvPicPr>
                <a:picLocks noChangeAspect="1" noChangeArrowheads="1"/>
              </p:cNvPicPr>
              <p:nvPr/>
            </p:nvPicPr>
            <p:blipFill>
              <a:blip r:embed="rId11" cstate="print"/>
              <a:srcRect/>
              <a:stretch>
                <a:fillRect/>
              </a:stretch>
            </p:blipFill>
            <p:spPr bwMode="auto">
              <a:xfrm>
                <a:off x="1043608" y="3357712"/>
                <a:ext cx="6916737" cy="847725"/>
              </a:xfrm>
              <a:prstGeom prst="rect">
                <a:avLst/>
              </a:prstGeom>
              <a:noFill/>
              <a:ln w="9525">
                <a:noFill/>
                <a:miter lim="800000"/>
                <a:headEnd/>
                <a:tailEnd/>
              </a:ln>
            </p:spPr>
          </p:pic>
        </p:grpSp>
      </p:grpSp>
      <p:pic>
        <p:nvPicPr>
          <p:cNvPr id="20" name="Picture 17"/>
          <p:cNvPicPr>
            <a:picLocks noChangeAspect="1" noChangeArrowheads="1"/>
          </p:cNvPicPr>
          <p:nvPr/>
        </p:nvPicPr>
        <p:blipFill>
          <a:blip r:embed="rId12" cstate="print"/>
          <a:srcRect/>
          <a:stretch>
            <a:fillRect/>
          </a:stretch>
        </p:blipFill>
        <p:spPr bwMode="auto">
          <a:xfrm>
            <a:off x="2319958" y="3224679"/>
            <a:ext cx="4505325" cy="304800"/>
          </a:xfrm>
          <a:prstGeom prst="rect">
            <a:avLst/>
          </a:prstGeom>
          <a:noFill/>
          <a:ln w="9525">
            <a:noFill/>
            <a:miter lim="800000"/>
            <a:headEnd/>
            <a:tailEnd/>
          </a:ln>
        </p:spPr>
      </p:pic>
      <p:sp>
        <p:nvSpPr>
          <p:cNvPr id="40" name="TextBox 39"/>
          <p:cNvSpPr txBox="1"/>
          <p:nvPr/>
        </p:nvSpPr>
        <p:spPr>
          <a:xfrm>
            <a:off x="253365" y="5445125"/>
            <a:ext cx="8797925" cy="1337945"/>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第一阶段：上室抽真空、下室抽真空</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排出层压机和组件内部空气，材料受热融化第二阶段：上室充气，下室抽真空</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硅胶板下沉压平组件，组件保压交联</a:t>
            </a:r>
          </a:p>
          <a:p>
            <a:pPr>
              <a:lnSpc>
                <a:spcPct val="150000"/>
              </a:lnSpc>
            </a:pPr>
            <a:r>
              <a:rPr lang="zh-CN" altLang="en-US" dirty="0" smtClean="0">
                <a:latin typeface="微软雅黑" panose="020B0503020204020204" pitchFamily="34" charset="-122"/>
                <a:ea typeface="微软雅黑" panose="020B0503020204020204" pitchFamily="34" charset="-122"/>
              </a:rPr>
              <a:t>第三阶段：上室抽真空，下室充气</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开盖出料，层压完毕</a:t>
            </a:r>
            <a:endParaRPr lang="zh-CN" altLang="en-US" dirty="0">
              <a:latin typeface="微软雅黑" panose="020B0503020204020204" pitchFamily="34" charset="-122"/>
              <a:ea typeface="微软雅黑" panose="020B0503020204020204" pitchFamily="34" charset="-122"/>
            </a:endParaRPr>
          </a:p>
        </p:txBody>
      </p:sp>
      <p:sp>
        <p:nvSpPr>
          <p:cNvPr id="42" name="TextBox 41"/>
          <p:cNvSpPr txBox="1"/>
          <p:nvPr/>
        </p:nvSpPr>
        <p:spPr>
          <a:xfrm>
            <a:off x="467544" y="2778646"/>
            <a:ext cx="461665" cy="1800200"/>
          </a:xfrm>
          <a:prstGeom prst="rect">
            <a:avLst/>
          </a:prstGeom>
          <a:noFill/>
        </p:spPr>
        <p:txBody>
          <a:bodyPr vert="eaVert" wrap="square" rtlCol="0">
            <a:spAutoFit/>
          </a:bodyPr>
          <a:lstStyle/>
          <a:p>
            <a:r>
              <a:rPr lang="zh-CN" altLang="en-US" dirty="0" smtClean="0">
                <a:latin typeface="微软雅黑" panose="020B0503020204020204" pitchFamily="34" charset="-122"/>
                <a:ea typeface="微软雅黑" panose="020B0503020204020204" pitchFamily="34" charset="-122"/>
              </a:rPr>
              <a:t>层压机工作原理</a:t>
            </a:r>
            <a:endParaRPr lang="zh-CN" altLang="en-US" dirty="0">
              <a:latin typeface="微软雅黑" panose="020B0503020204020204" pitchFamily="34" charset="-122"/>
              <a:ea typeface="微软雅黑" panose="020B0503020204020204" pitchFamily="34" charset="-122"/>
            </a:endParaRPr>
          </a:p>
        </p:txBody>
      </p:sp>
      <p:sp>
        <p:nvSpPr>
          <p:cNvPr id="45" name="燕尾形 44"/>
          <p:cNvSpPr/>
          <p:nvPr/>
        </p:nvSpPr>
        <p:spPr>
          <a:xfrm>
            <a:off x="899592" y="3665984"/>
            <a:ext cx="216024" cy="288032"/>
          </a:xfrm>
          <a:prstGeom prst="chevron">
            <a:avLst/>
          </a:prstGeom>
          <a:solidFill>
            <a:srgbClr val="8EC2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3"/>
          <a:stretch>
            <a:fillRect/>
          </a:stretch>
        </p:blipFill>
        <p:spPr>
          <a:xfrm>
            <a:off x="4581525" y="3886835"/>
            <a:ext cx="2736020" cy="2016015"/>
          </a:xfrm>
          <a:prstGeom prst="rect">
            <a:avLst/>
          </a:prstGeom>
        </p:spPr>
      </p:pic>
      <p:pic>
        <p:nvPicPr>
          <p:cNvPr id="15361" name="图片 16"/>
          <p:cNvPicPr>
            <a:picLocks noChangeAspect="1"/>
          </p:cNvPicPr>
          <p:nvPr/>
        </p:nvPicPr>
        <p:blipFill>
          <a:blip r:embed="rId4"/>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228600" y="366713"/>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层压</a:t>
            </a:r>
          </a:p>
        </p:txBody>
      </p:sp>
      <p:pic>
        <p:nvPicPr>
          <p:cNvPr id="2" name="图片 1"/>
          <p:cNvPicPr/>
          <p:nvPr/>
        </p:nvPicPr>
        <p:blipFill>
          <a:blip r:embed="rId5"/>
          <a:srcRect/>
          <a:stretch>
            <a:fillRect/>
          </a:stretch>
        </p:blipFill>
        <p:spPr>
          <a:xfrm>
            <a:off x="4517390" y="1177290"/>
            <a:ext cx="2736020" cy="2016015"/>
          </a:xfrm>
          <a:prstGeom prst="rect">
            <a:avLst/>
          </a:prstGeom>
        </p:spPr>
      </p:pic>
      <p:sp>
        <p:nvSpPr>
          <p:cNvPr id="16" name="圆角矩形 15"/>
          <p:cNvSpPr/>
          <p:nvPr/>
        </p:nvSpPr>
        <p:spPr>
          <a:xfrm>
            <a:off x="4513511" y="1183779"/>
            <a:ext cx="72008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进料</a:t>
            </a:r>
          </a:p>
        </p:txBody>
      </p:sp>
      <p:pic>
        <p:nvPicPr>
          <p:cNvPr id="51" name="图片 50"/>
          <p:cNvPicPr/>
          <p:nvPr/>
        </p:nvPicPr>
        <p:blipFill>
          <a:blip r:embed="rId6" cstate="print"/>
          <a:stretch>
            <a:fillRect/>
          </a:stretch>
        </p:blipFill>
        <p:spPr>
          <a:xfrm>
            <a:off x="959485" y="1246188"/>
            <a:ext cx="2736020" cy="2016015"/>
          </a:xfrm>
          <a:prstGeom prst="rect">
            <a:avLst/>
          </a:prstGeom>
          <a:noFill/>
          <a:ln w="9525">
            <a:noFill/>
          </a:ln>
        </p:spPr>
      </p:pic>
      <p:sp>
        <p:nvSpPr>
          <p:cNvPr id="3" name="圆角矩形 2"/>
          <p:cNvSpPr/>
          <p:nvPr/>
        </p:nvSpPr>
        <p:spPr>
          <a:xfrm>
            <a:off x="972820" y="1240790"/>
            <a:ext cx="821055" cy="37973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高温布清洁</a:t>
            </a:r>
          </a:p>
        </p:txBody>
      </p:sp>
      <p:sp>
        <p:nvSpPr>
          <p:cNvPr id="4" name="圆角矩形 3"/>
          <p:cNvSpPr/>
          <p:nvPr/>
        </p:nvSpPr>
        <p:spPr>
          <a:xfrm>
            <a:off x="4573905" y="3896360"/>
            <a:ext cx="900430" cy="4292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层压机工作</a:t>
            </a:r>
          </a:p>
        </p:txBody>
      </p:sp>
      <p:pic>
        <p:nvPicPr>
          <p:cNvPr id="6" name="图片 5"/>
          <p:cNvPicPr/>
          <p:nvPr/>
        </p:nvPicPr>
        <p:blipFill>
          <a:blip r:embed="rId7"/>
          <a:stretch>
            <a:fillRect/>
          </a:stretch>
        </p:blipFill>
        <p:spPr>
          <a:xfrm>
            <a:off x="982345" y="3905250"/>
            <a:ext cx="2736020" cy="2016015"/>
          </a:xfrm>
          <a:prstGeom prst="rect">
            <a:avLst/>
          </a:prstGeom>
        </p:spPr>
      </p:pic>
      <p:sp>
        <p:nvSpPr>
          <p:cNvPr id="7" name="圆角矩形 6"/>
          <p:cNvSpPr/>
          <p:nvPr/>
        </p:nvSpPr>
        <p:spPr>
          <a:xfrm>
            <a:off x="977900" y="3907155"/>
            <a:ext cx="900430" cy="4292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出料冷却</a:t>
            </a:r>
          </a:p>
        </p:txBody>
      </p:sp>
      <p:sp>
        <p:nvSpPr>
          <p:cNvPr id="12" name="燕尾形箭头 11"/>
          <p:cNvSpPr/>
          <p:nvPr/>
        </p:nvSpPr>
        <p:spPr>
          <a:xfrm>
            <a:off x="3830955" y="1981835"/>
            <a:ext cx="459105" cy="360045"/>
          </a:xfrm>
          <a:prstGeom prst="notchedRight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燕尾形箭头 7"/>
          <p:cNvSpPr/>
          <p:nvPr/>
        </p:nvSpPr>
        <p:spPr>
          <a:xfrm rot="5400000">
            <a:off x="5490210" y="3310255"/>
            <a:ext cx="459105" cy="360045"/>
          </a:xfrm>
          <a:prstGeom prst="notchedRight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箭头 8"/>
          <p:cNvSpPr/>
          <p:nvPr/>
        </p:nvSpPr>
        <p:spPr>
          <a:xfrm rot="10800000">
            <a:off x="3956685" y="4658995"/>
            <a:ext cx="459105" cy="360045"/>
          </a:xfrm>
          <a:prstGeom prst="notchedRight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228600" y="366713"/>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层压工艺控制点</a:t>
            </a:r>
          </a:p>
        </p:txBody>
      </p:sp>
      <p:grpSp>
        <p:nvGrpSpPr>
          <p:cNvPr id="39" name="Group 4"/>
          <p:cNvGrpSpPr/>
          <p:nvPr/>
        </p:nvGrpSpPr>
        <p:grpSpPr bwMode="auto">
          <a:xfrm>
            <a:off x="83820" y="1207135"/>
            <a:ext cx="8388350" cy="4346575"/>
            <a:chOff x="67" y="1356"/>
            <a:chExt cx="5508" cy="2646"/>
          </a:xfrm>
        </p:grpSpPr>
        <p:sp>
          <p:nvSpPr>
            <p:cNvPr id="41" name="Rectangle 5"/>
            <p:cNvSpPr>
              <a:spLocks noChangeArrowheads="1"/>
            </p:cNvSpPr>
            <p:nvPr/>
          </p:nvSpPr>
          <p:spPr bwMode="gray">
            <a:xfrm>
              <a:off x="67" y="3821"/>
              <a:ext cx="5508" cy="181"/>
            </a:xfrm>
            <a:prstGeom prst="rect">
              <a:avLst/>
            </a:prstGeom>
            <a:solidFill>
              <a:srgbClr val="EAEAEA"/>
            </a:solidFill>
            <a:ln w="9525" algn="ctr">
              <a:prstDash val="dash"/>
              <a:miter lim="800000"/>
            </a:ln>
            <a:effectLst/>
            <a:scene3d>
              <a:camera prst="legacyPerspectiveTop">
                <a:rot lat="600000" lon="0" rev="0"/>
              </a:camera>
              <a:lightRig rig="legacyFlat3" dir="r"/>
            </a:scene3d>
            <a:sp3d extrusionH="3783000" prstMaterial="legacyMatte">
              <a:bevelT w="13500" h="13500" prst="angle"/>
              <a:bevelB w="13500" h="13500" prst="angle"/>
              <a:extrusionClr>
                <a:srgbClr val="EAEAEA"/>
              </a:extrusionClr>
            </a:sp3d>
          </p:spPr>
          <p:txBody>
            <a:bodyPr wrap="none" anchor="ctr">
              <a:flatTx/>
            </a:bodyPr>
            <a:lstStyle/>
            <a:p>
              <a:pPr algn="ctr" eaLnBrk="0" hangingPunct="0"/>
              <a:endParaRPr lang="zh-CN" altLang="en-US" b="1">
                <a:latin typeface="华文楷体" panose="02010600040101010101" pitchFamily="2" charset="-122"/>
                <a:ea typeface="华文楷体" panose="02010600040101010101" pitchFamily="2" charset="-122"/>
              </a:endParaRPr>
            </a:p>
          </p:txBody>
        </p:sp>
        <p:sp>
          <p:nvSpPr>
            <p:cNvPr id="42" name="AutoShape 6"/>
            <p:cNvSpPr>
              <a:spLocks noChangeArrowheads="1"/>
            </p:cNvSpPr>
            <p:nvPr/>
          </p:nvSpPr>
          <p:spPr bwMode="ltGray">
            <a:xfrm>
              <a:off x="3747" y="1356"/>
              <a:ext cx="1546" cy="2348"/>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43" name="AutoShape 7"/>
            <p:cNvSpPr>
              <a:spLocks noChangeArrowheads="1"/>
            </p:cNvSpPr>
            <p:nvPr/>
          </p:nvSpPr>
          <p:spPr bwMode="ltGray">
            <a:xfrm>
              <a:off x="440" y="1356"/>
              <a:ext cx="1542" cy="2348"/>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pic>
          <p:nvPicPr>
            <p:cNvPr id="44" name="Picture 9" descr="light_shadow"/>
            <p:cNvPicPr>
              <a:picLocks noChangeAspect="1" noChangeArrowheads="1"/>
            </p:cNvPicPr>
            <p:nvPr/>
          </p:nvPicPr>
          <p:blipFill>
            <a:blip r:embed="rId4">
              <a:lum bright="-78000" contrast="-78000"/>
            </a:blip>
            <a:srcRect/>
            <a:stretch>
              <a:fillRect/>
            </a:stretch>
          </p:blipFill>
          <p:spPr bwMode="gray">
            <a:xfrm>
              <a:off x="732" y="3480"/>
              <a:ext cx="996" cy="276"/>
            </a:xfrm>
            <a:prstGeom prst="rect">
              <a:avLst/>
            </a:prstGeom>
            <a:noFill/>
          </p:spPr>
        </p:pic>
        <p:pic>
          <p:nvPicPr>
            <p:cNvPr id="45" name="Picture 10" descr="light_shadow"/>
            <p:cNvPicPr>
              <a:picLocks noChangeAspect="1" noChangeArrowheads="1"/>
            </p:cNvPicPr>
            <p:nvPr/>
          </p:nvPicPr>
          <p:blipFill>
            <a:blip r:embed="rId5">
              <a:lum bright="-90000" contrast="-48000"/>
            </a:blip>
            <a:srcRect/>
            <a:stretch>
              <a:fillRect/>
            </a:stretch>
          </p:blipFill>
          <p:spPr bwMode="gray">
            <a:xfrm>
              <a:off x="4093" y="3486"/>
              <a:ext cx="922" cy="268"/>
            </a:xfrm>
            <a:prstGeom prst="rect">
              <a:avLst/>
            </a:prstGeom>
            <a:noFill/>
          </p:spPr>
        </p:pic>
        <p:sp>
          <p:nvSpPr>
            <p:cNvPr id="46" name="AutoShape 11"/>
            <p:cNvSpPr>
              <a:spLocks noChangeArrowheads="1"/>
            </p:cNvSpPr>
            <p:nvPr/>
          </p:nvSpPr>
          <p:spPr bwMode="gray">
            <a:xfrm>
              <a:off x="470" y="1392"/>
              <a:ext cx="1484" cy="268"/>
            </a:xfrm>
            <a:prstGeom prst="roundRect">
              <a:avLst>
                <a:gd name="adj" fmla="val 0"/>
              </a:avLst>
            </a:prstGeom>
            <a:gradFill rotWithShape="0">
              <a:gsLst>
                <a:gs pos="0">
                  <a:schemeClr val="accent1">
                    <a:gamma/>
                    <a:shade val="46275"/>
                    <a:invGamma/>
                  </a:schemeClr>
                </a:gs>
                <a:gs pos="100000">
                  <a:schemeClr val="accent1"/>
                </a:gs>
              </a:gsLst>
              <a:lin ang="5400000" scaled="1"/>
            </a:gradFill>
            <a:ln w="19050" algn="ctr">
              <a:solidFill>
                <a:srgbClr val="DDDDDD"/>
              </a:solid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47" name="AutoShape 13"/>
            <p:cNvSpPr>
              <a:spLocks noChangeArrowheads="1"/>
            </p:cNvSpPr>
            <p:nvPr/>
          </p:nvSpPr>
          <p:spPr bwMode="gray">
            <a:xfrm>
              <a:off x="3774" y="1392"/>
              <a:ext cx="1494" cy="268"/>
            </a:xfrm>
            <a:prstGeom prst="roundRect">
              <a:avLst>
                <a:gd name="adj" fmla="val 0"/>
              </a:avLst>
            </a:prstGeom>
            <a:gradFill rotWithShape="0">
              <a:gsLst>
                <a:gs pos="0">
                  <a:schemeClr val="hlink">
                    <a:gamma/>
                    <a:shade val="66667"/>
                    <a:invGamma/>
                  </a:schemeClr>
                </a:gs>
                <a:gs pos="100000">
                  <a:schemeClr val="hlink"/>
                </a:gs>
              </a:gsLst>
              <a:lin ang="5400000" scaled="1"/>
            </a:gradFill>
            <a:ln w="19050" algn="ctr">
              <a:solidFill>
                <a:srgbClr val="DDDDDD"/>
              </a:solid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48" name="Rectangle 15"/>
            <p:cNvSpPr>
              <a:spLocks noChangeArrowheads="1"/>
            </p:cNvSpPr>
            <p:nvPr/>
          </p:nvSpPr>
          <p:spPr bwMode="black">
            <a:xfrm>
              <a:off x="674" y="1613"/>
              <a:ext cx="1199" cy="842"/>
            </a:xfrm>
            <a:prstGeom prst="rect">
              <a:avLst/>
            </a:prstGeom>
            <a:noFill/>
            <a:ln w="9525" algn="ctr">
              <a:noFill/>
              <a:miter lim="800000"/>
            </a:ln>
            <a:effectLst/>
          </p:spPr>
          <p:txBody>
            <a:bodyPr wrap="square">
              <a:spAutoFit/>
            </a:bodyPr>
            <a:lstStyle/>
            <a:p>
              <a:pPr>
                <a:lnSpc>
                  <a:spcPct val="150000"/>
                </a:lnSpc>
                <a:buFontTx/>
                <a:buChar char="•"/>
              </a:pPr>
              <a:r>
                <a:rPr lang="zh-CN" altLang="en-US" sz="1400">
                  <a:solidFill>
                    <a:srgbClr val="080808"/>
                  </a:solidFill>
                  <a:latin typeface="微软雅黑" panose="020B0503020204020204" pitchFamily="34" charset="-122"/>
                  <a:ea typeface="微软雅黑" panose="020B0503020204020204" pitchFamily="34" charset="-122"/>
                </a:rPr>
                <a:t> 自动扫码</a:t>
              </a:r>
              <a:endParaRPr lang="en-US" altLang="zh-CN" sz="140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en-US" altLang="zh-CN" sz="1400">
                  <a:solidFill>
                    <a:srgbClr val="080808"/>
                  </a:solidFill>
                  <a:latin typeface="微软雅黑" panose="020B0503020204020204" pitchFamily="34" charset="-122"/>
                  <a:ea typeface="微软雅黑" panose="020B0503020204020204" pitchFamily="34" charset="-122"/>
                </a:rPr>
                <a:t> </a:t>
              </a:r>
              <a:r>
                <a:rPr lang="zh-CN" altLang="en-US" sz="1400">
                  <a:solidFill>
                    <a:srgbClr val="080808"/>
                  </a:solidFill>
                  <a:latin typeface="微软雅黑" panose="020B0503020204020204" pitchFamily="34" charset="-122"/>
                  <a:ea typeface="微软雅黑" panose="020B0503020204020204" pitchFamily="34" charset="-122"/>
                </a:rPr>
                <a:t>自动上料</a:t>
              </a:r>
              <a:endParaRPr lang="en-US" altLang="zh-CN" sz="140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en-US" altLang="zh-CN" sz="1400">
                  <a:solidFill>
                    <a:srgbClr val="080808"/>
                  </a:solidFill>
                  <a:latin typeface="微软雅黑" panose="020B0503020204020204" pitchFamily="34" charset="-122"/>
                  <a:ea typeface="微软雅黑" panose="020B0503020204020204" pitchFamily="34" charset="-122"/>
                </a:rPr>
                <a:t> </a:t>
              </a:r>
              <a:r>
                <a:rPr lang="zh-CN" altLang="en-US" sz="1400">
                  <a:solidFill>
                    <a:srgbClr val="080808"/>
                  </a:solidFill>
                  <a:latin typeface="微软雅黑" panose="020B0503020204020204" pitchFamily="34" charset="-122"/>
                  <a:ea typeface="微软雅黑" panose="020B0503020204020204" pitchFamily="34" charset="-122"/>
                </a:rPr>
                <a:t>自动归正</a:t>
              </a:r>
              <a:endParaRPr lang="en-US" altLang="zh-CN" sz="140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en-US" altLang="zh-CN" sz="1400">
                  <a:solidFill>
                    <a:srgbClr val="080808"/>
                  </a:solidFill>
                  <a:latin typeface="微软雅黑" panose="020B0503020204020204" pitchFamily="34" charset="-122"/>
                  <a:ea typeface="微软雅黑" panose="020B0503020204020204" pitchFamily="34" charset="-122"/>
                </a:rPr>
                <a:t> </a:t>
              </a:r>
              <a:r>
                <a:rPr lang="zh-CN" altLang="en-US" sz="1400">
                  <a:solidFill>
                    <a:srgbClr val="080808"/>
                  </a:solidFill>
                  <a:latin typeface="微软雅黑" panose="020B0503020204020204" pitchFamily="34" charset="-122"/>
                  <a:ea typeface="微软雅黑" panose="020B0503020204020204" pitchFamily="34" charset="-122"/>
                </a:rPr>
                <a:t>自动录入</a:t>
              </a:r>
              <a:r>
                <a:rPr lang="en-US" altLang="zh-CN" sz="1400">
                  <a:solidFill>
                    <a:srgbClr val="080808"/>
                  </a:solidFill>
                  <a:latin typeface="微软雅黑" panose="020B0503020204020204" pitchFamily="34" charset="-122"/>
                  <a:ea typeface="微软雅黑" panose="020B0503020204020204" pitchFamily="34" charset="-122"/>
                </a:rPr>
                <a:t>MES</a:t>
              </a:r>
              <a:r>
                <a:rPr lang="zh-CN" altLang="en-US" sz="1400">
                  <a:solidFill>
                    <a:srgbClr val="080808"/>
                  </a:solidFill>
                  <a:latin typeface="微软雅黑" panose="020B0503020204020204" pitchFamily="34" charset="-122"/>
                  <a:ea typeface="微软雅黑" panose="020B0503020204020204" pitchFamily="34" charset="-122"/>
                </a:rPr>
                <a:t>系统</a:t>
              </a:r>
            </a:p>
          </p:txBody>
        </p:sp>
        <p:sp>
          <p:nvSpPr>
            <p:cNvPr id="49" name="Rectangle 16"/>
            <p:cNvSpPr>
              <a:spLocks noChangeArrowheads="1"/>
            </p:cNvSpPr>
            <p:nvPr/>
          </p:nvSpPr>
          <p:spPr bwMode="black">
            <a:xfrm>
              <a:off x="3750" y="1653"/>
              <a:ext cx="1745" cy="842"/>
            </a:xfrm>
            <a:prstGeom prst="rect">
              <a:avLst/>
            </a:prstGeom>
            <a:noFill/>
            <a:ln w="9525" algn="ctr">
              <a:noFill/>
              <a:miter lim="800000"/>
            </a:ln>
            <a:effectLst/>
          </p:spPr>
          <p:txBody>
            <a:bodyPr wrap="square">
              <a:spAutoFit/>
            </a:bodyPr>
            <a:lstStyle/>
            <a:p>
              <a:pPr>
                <a:lnSpc>
                  <a:spcPct val="150000"/>
                </a:lnSpc>
                <a:buFontTx/>
                <a:buChar char="•"/>
              </a:pPr>
              <a:r>
                <a:rPr lang="zh-CN" altLang="en-US" sz="1400" dirty="0" smtClean="0">
                  <a:solidFill>
                    <a:srgbClr val="080808"/>
                  </a:solidFill>
                  <a:latin typeface="微软雅黑" panose="020B0503020204020204" pitchFamily="34" charset="-122"/>
                  <a:ea typeface="微软雅黑" panose="020B0503020204020204" pitchFamily="34" charset="-122"/>
                </a:rPr>
                <a:t>冷却时间单</a:t>
              </a:r>
              <a:r>
                <a:rPr lang="en-US" altLang="zh-CN" sz="1400" dirty="0" smtClean="0">
                  <a:solidFill>
                    <a:srgbClr val="080808"/>
                  </a:solidFill>
                  <a:latin typeface="微软雅黑" panose="020B0503020204020204" pitchFamily="34" charset="-122"/>
                  <a:ea typeface="微软雅黑" panose="020B0503020204020204" pitchFamily="34" charset="-122"/>
                </a:rPr>
                <a:t>/</a:t>
              </a:r>
              <a:r>
                <a:rPr lang="zh-CN" altLang="en-US" sz="1400" dirty="0" smtClean="0">
                  <a:solidFill>
                    <a:srgbClr val="080808"/>
                  </a:solidFill>
                  <a:latin typeface="微软雅黑" panose="020B0503020204020204" pitchFamily="34" charset="-122"/>
                  <a:ea typeface="微软雅黑" panose="020B0503020204020204" pitchFamily="34" charset="-122"/>
                </a:rPr>
                <a:t>双层</a:t>
              </a:r>
              <a:r>
                <a:rPr lang="en-US" altLang="zh-CN" sz="1400" dirty="0" smtClean="0">
                  <a:solidFill>
                    <a:srgbClr val="080808"/>
                  </a:solidFill>
                  <a:latin typeface="微软雅黑" panose="020B0503020204020204" pitchFamily="34" charset="-122"/>
                  <a:ea typeface="微软雅黑" panose="020B0503020204020204" pitchFamily="34" charset="-122"/>
                </a:rPr>
                <a:t>/10/7min</a:t>
              </a:r>
              <a:endParaRPr lang="en-US" altLang="zh-CN" sz="1400" dirty="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zh-CN" altLang="en-US" sz="1400" dirty="0" smtClean="0">
                  <a:solidFill>
                    <a:srgbClr val="080808"/>
                  </a:solidFill>
                  <a:latin typeface="微软雅黑" panose="020B0503020204020204" pitchFamily="34" charset="-122"/>
                  <a:ea typeface="微软雅黑" panose="020B0503020204020204" pitchFamily="34" charset="-122"/>
                </a:rPr>
                <a:t>冷却风机正常工作</a:t>
              </a:r>
            </a:p>
            <a:p>
              <a:pPr>
                <a:lnSpc>
                  <a:spcPct val="150000"/>
                </a:lnSpc>
                <a:buFontTx/>
                <a:buChar char="•"/>
              </a:pPr>
              <a:r>
                <a:rPr lang="zh-CN" altLang="en-US" sz="1400" dirty="0">
                  <a:solidFill>
                    <a:srgbClr val="080808"/>
                  </a:solidFill>
                  <a:latin typeface="微软雅黑" panose="020B0503020204020204" pitchFamily="34" charset="-122"/>
                  <a:ea typeface="微软雅黑" panose="020B0503020204020204" pitchFamily="34" charset="-122"/>
                </a:rPr>
                <a:t>背板凹坑抽检</a:t>
              </a:r>
            </a:p>
            <a:p>
              <a:pPr>
                <a:lnSpc>
                  <a:spcPct val="150000"/>
                </a:lnSpc>
                <a:buFontTx/>
                <a:buChar char="•"/>
              </a:pPr>
              <a:r>
                <a:rPr lang="zh-CN" altLang="en-US" sz="1400" dirty="0">
                  <a:solidFill>
                    <a:srgbClr val="080808"/>
                  </a:solidFill>
                  <a:latin typeface="微软雅黑" panose="020B0503020204020204" pitchFamily="34" charset="-122"/>
                  <a:ea typeface="微软雅黑" panose="020B0503020204020204" pitchFamily="34" charset="-122"/>
                </a:rPr>
                <a:t>背板异物抽检</a:t>
              </a:r>
            </a:p>
          </p:txBody>
        </p:sp>
        <p:sp>
          <p:nvSpPr>
            <p:cNvPr id="50" name="AutoShape 17"/>
            <p:cNvSpPr>
              <a:spLocks noChangeArrowheads="1"/>
            </p:cNvSpPr>
            <p:nvPr/>
          </p:nvSpPr>
          <p:spPr bwMode="ltGray">
            <a:xfrm>
              <a:off x="2089" y="1356"/>
              <a:ext cx="1542" cy="2348"/>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pic>
          <p:nvPicPr>
            <p:cNvPr id="51" name="Picture 18" descr="light_shadow"/>
            <p:cNvPicPr>
              <a:picLocks noChangeAspect="1" noChangeArrowheads="1"/>
            </p:cNvPicPr>
            <p:nvPr/>
          </p:nvPicPr>
          <p:blipFill>
            <a:blip r:embed="rId4">
              <a:lum bright="-78000" contrast="-78000"/>
            </a:blip>
            <a:srcRect/>
            <a:stretch>
              <a:fillRect/>
            </a:stretch>
          </p:blipFill>
          <p:spPr bwMode="gray">
            <a:xfrm>
              <a:off x="2381" y="3480"/>
              <a:ext cx="996" cy="276"/>
            </a:xfrm>
            <a:prstGeom prst="rect">
              <a:avLst/>
            </a:prstGeom>
            <a:noFill/>
          </p:spPr>
        </p:pic>
        <p:sp>
          <p:nvSpPr>
            <p:cNvPr id="52" name="AutoShape 19"/>
            <p:cNvSpPr>
              <a:spLocks noChangeArrowheads="1"/>
            </p:cNvSpPr>
            <p:nvPr/>
          </p:nvSpPr>
          <p:spPr bwMode="gray">
            <a:xfrm>
              <a:off x="2119" y="1392"/>
              <a:ext cx="1484" cy="268"/>
            </a:xfrm>
            <a:prstGeom prst="roundRect">
              <a:avLst>
                <a:gd name="adj" fmla="val 0"/>
              </a:avLst>
            </a:prstGeom>
            <a:gradFill rotWithShape="0">
              <a:gsLst>
                <a:gs pos="0">
                  <a:schemeClr val="accent2">
                    <a:gamma/>
                    <a:shade val="46275"/>
                    <a:invGamma/>
                  </a:schemeClr>
                </a:gs>
                <a:gs pos="100000">
                  <a:schemeClr val="accent2"/>
                </a:gs>
              </a:gsLst>
              <a:lin ang="5400000" scaled="1"/>
            </a:gradFill>
            <a:ln w="19050" algn="ctr">
              <a:solidFill>
                <a:srgbClr val="DDDDDD"/>
              </a:solid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53" name="Rectangle 21"/>
            <p:cNvSpPr>
              <a:spLocks noChangeArrowheads="1"/>
            </p:cNvSpPr>
            <p:nvPr/>
          </p:nvSpPr>
          <p:spPr bwMode="black">
            <a:xfrm>
              <a:off x="2202" y="1607"/>
              <a:ext cx="1303" cy="1039"/>
            </a:xfrm>
            <a:prstGeom prst="rect">
              <a:avLst/>
            </a:prstGeom>
            <a:noFill/>
            <a:ln w="9525" algn="ctr">
              <a:noFill/>
              <a:miter lim="800000"/>
            </a:ln>
            <a:effectLst/>
          </p:spPr>
          <p:txBody>
            <a:bodyPr wrap="square">
              <a:spAutoFit/>
            </a:bodyPr>
            <a:lstStyle/>
            <a:p>
              <a:pPr>
                <a:lnSpc>
                  <a:spcPct val="150000"/>
                </a:lnSpc>
                <a:buFontTx/>
                <a:buChar char="•"/>
              </a:pPr>
              <a:r>
                <a:rPr lang="zh-CN" altLang="en-US" sz="1400" dirty="0">
                  <a:solidFill>
                    <a:srgbClr val="080808"/>
                  </a:solidFill>
                  <a:latin typeface="微软雅黑" panose="020B0503020204020204" pitchFamily="34" charset="-122"/>
                  <a:ea typeface="微软雅黑" panose="020B0503020204020204" pitchFamily="34" charset="-122"/>
                </a:rPr>
                <a:t> </a:t>
              </a:r>
              <a:r>
                <a:rPr lang="zh-CN" altLang="en-US" sz="1400" dirty="0" smtClean="0">
                  <a:solidFill>
                    <a:srgbClr val="080808"/>
                  </a:solidFill>
                  <a:latin typeface="微软雅黑" panose="020B0503020204020204" pitchFamily="34" charset="-122"/>
                  <a:ea typeface="微软雅黑" panose="020B0503020204020204" pitchFamily="34" charset="-122"/>
                </a:rPr>
                <a:t>层压温度</a:t>
              </a:r>
              <a:r>
                <a:rPr lang="en-US" altLang="zh-CN" sz="1400" dirty="0" smtClean="0">
                  <a:solidFill>
                    <a:srgbClr val="080808"/>
                  </a:solidFill>
                  <a:latin typeface="微软雅黑" panose="020B0503020204020204" pitchFamily="34" charset="-122"/>
                  <a:ea typeface="微软雅黑" panose="020B0503020204020204" pitchFamily="34" charset="-122"/>
                </a:rPr>
                <a:t>142±2</a:t>
              </a:r>
              <a:r>
                <a:rPr lang="zh-CN" altLang="en-US" sz="1400" dirty="0" smtClean="0">
                  <a:solidFill>
                    <a:srgbClr val="080808"/>
                  </a:solidFill>
                  <a:latin typeface="微软雅黑" panose="020B0503020204020204" pitchFamily="34" charset="-122"/>
                  <a:ea typeface="微软雅黑" panose="020B0503020204020204" pitchFamily="34" charset="-122"/>
                </a:rPr>
                <a:t>℃</a:t>
              </a:r>
              <a:endParaRPr lang="en-US" altLang="zh-CN" sz="1400" dirty="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en-US" altLang="zh-CN" sz="1400" dirty="0">
                  <a:solidFill>
                    <a:srgbClr val="080808"/>
                  </a:solidFill>
                  <a:latin typeface="微软雅黑" panose="020B0503020204020204" pitchFamily="34" charset="-122"/>
                  <a:ea typeface="微软雅黑" panose="020B0503020204020204" pitchFamily="34" charset="-122"/>
                </a:rPr>
                <a:t> </a:t>
              </a:r>
              <a:r>
                <a:rPr lang="zh-CN" altLang="en-US" sz="1400" dirty="0" smtClean="0">
                  <a:solidFill>
                    <a:srgbClr val="080808"/>
                  </a:solidFill>
                  <a:latin typeface="微软雅黑" panose="020B0503020204020204" pitchFamily="34" charset="-122"/>
                  <a:ea typeface="微软雅黑" panose="020B0503020204020204" pitchFamily="34" charset="-122"/>
                </a:rPr>
                <a:t>层压压力</a:t>
              </a:r>
              <a:r>
                <a:rPr lang="en-US" altLang="zh-CN" sz="1400" dirty="0" smtClean="0">
                  <a:solidFill>
                    <a:srgbClr val="080808"/>
                  </a:solidFill>
                  <a:latin typeface="微软雅黑" panose="020B0503020204020204" pitchFamily="34" charset="-122"/>
                  <a:ea typeface="微软雅黑" panose="020B0503020204020204" pitchFamily="34" charset="-122"/>
                </a:rPr>
                <a:t>-20±10Kpa</a:t>
              </a:r>
              <a:endParaRPr lang="en-US" altLang="zh-CN" sz="1400" dirty="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en-US" altLang="zh-CN" sz="1400" dirty="0">
                  <a:solidFill>
                    <a:srgbClr val="080808"/>
                  </a:solidFill>
                  <a:latin typeface="微软雅黑" panose="020B0503020204020204" pitchFamily="34" charset="-122"/>
                  <a:ea typeface="微软雅黑" panose="020B0503020204020204" pitchFamily="34" charset="-122"/>
                </a:rPr>
                <a:t> </a:t>
              </a:r>
              <a:r>
                <a:rPr lang="zh-CN" altLang="en-US" sz="1400" dirty="0" smtClean="0">
                  <a:solidFill>
                    <a:srgbClr val="080808"/>
                  </a:solidFill>
                  <a:latin typeface="微软雅黑" panose="020B0503020204020204" pitchFamily="34" charset="-122"/>
                  <a:ea typeface="微软雅黑" panose="020B0503020204020204" pitchFamily="34" charset="-122"/>
                </a:rPr>
                <a:t>充气速率</a:t>
              </a:r>
              <a:r>
                <a:rPr lang="en-US" altLang="zh-CN" sz="1400" dirty="0" smtClean="0">
                  <a:solidFill>
                    <a:srgbClr val="080808"/>
                  </a:solidFill>
                  <a:latin typeface="微软雅黑" panose="020B0503020204020204" pitchFamily="34" charset="-122"/>
                  <a:ea typeface="微软雅黑" panose="020B0503020204020204" pitchFamily="34" charset="-122"/>
                </a:rPr>
                <a:t>25-40s</a:t>
              </a:r>
              <a:endParaRPr lang="en-US" altLang="zh-CN" sz="1400" dirty="0">
                <a:solidFill>
                  <a:srgbClr val="080808"/>
                </a:solidFill>
                <a:latin typeface="微软雅黑" panose="020B0503020204020204" pitchFamily="34" charset="-122"/>
                <a:ea typeface="微软雅黑" panose="020B0503020204020204" pitchFamily="34" charset="-122"/>
              </a:endParaRPr>
            </a:p>
            <a:p>
              <a:pPr>
                <a:lnSpc>
                  <a:spcPct val="150000"/>
                </a:lnSpc>
                <a:buFontTx/>
                <a:buChar char="•"/>
              </a:pPr>
              <a:r>
                <a:rPr lang="en-US" altLang="zh-CN" sz="1400" dirty="0">
                  <a:solidFill>
                    <a:srgbClr val="080808"/>
                  </a:solidFill>
                  <a:latin typeface="微软雅黑" panose="020B0503020204020204" pitchFamily="34" charset="-122"/>
                  <a:ea typeface="微软雅黑" panose="020B0503020204020204" pitchFamily="34" charset="-122"/>
                </a:rPr>
                <a:t> </a:t>
              </a:r>
              <a:r>
                <a:rPr lang="zh-CN" altLang="en-US" sz="1400" dirty="0" smtClean="0">
                  <a:solidFill>
                    <a:srgbClr val="080808"/>
                  </a:solidFill>
                  <a:latin typeface="微软雅黑" panose="020B0503020204020204" pitchFamily="34" charset="-122"/>
                  <a:ea typeface="微软雅黑" panose="020B0503020204020204" pitchFamily="34" charset="-122"/>
                </a:rPr>
                <a:t>抽真空</a:t>
              </a:r>
              <a:r>
                <a:rPr lang="en-US" altLang="zh-CN" sz="1400" dirty="0" smtClean="0">
                  <a:solidFill>
                    <a:srgbClr val="080808"/>
                  </a:solidFill>
                  <a:latin typeface="微软雅黑" panose="020B0503020204020204" pitchFamily="34" charset="-122"/>
                  <a:ea typeface="微软雅黑" panose="020B0503020204020204" pitchFamily="34" charset="-122"/>
                </a:rPr>
                <a:t>2min&lt;200Pa</a:t>
              </a:r>
            </a:p>
            <a:p>
              <a:pPr>
                <a:lnSpc>
                  <a:spcPct val="150000"/>
                </a:lnSpc>
                <a:buFontTx/>
                <a:buChar char="•"/>
              </a:pPr>
              <a:r>
                <a:rPr lang="zh-CN" altLang="en-US" sz="1400" dirty="0" smtClean="0">
                  <a:solidFill>
                    <a:srgbClr val="080808"/>
                  </a:solidFill>
                  <a:latin typeface="微软雅黑" panose="020B0503020204020204" pitchFamily="34" charset="-122"/>
                  <a:ea typeface="微软雅黑" panose="020B0503020204020204" pitchFamily="34" charset="-122"/>
                </a:rPr>
                <a:t>温度点检</a:t>
              </a:r>
              <a:r>
                <a:rPr lang="en-US" altLang="zh-CN" sz="1400" dirty="0" smtClean="0">
                  <a:solidFill>
                    <a:srgbClr val="080808"/>
                  </a:solidFill>
                  <a:latin typeface="微软雅黑" panose="020B0503020204020204" pitchFamily="34" charset="-122"/>
                  <a:ea typeface="微软雅黑" panose="020B0503020204020204" pitchFamily="34" charset="-122"/>
                </a:rPr>
                <a:t>4</a:t>
              </a:r>
              <a:r>
                <a:rPr lang="zh-CN" altLang="en-US" sz="1400" dirty="0" smtClean="0">
                  <a:solidFill>
                    <a:srgbClr val="080808"/>
                  </a:solidFill>
                  <a:latin typeface="微软雅黑" panose="020B0503020204020204" pitchFamily="34" charset="-122"/>
                  <a:ea typeface="微软雅黑" panose="020B0503020204020204" pitchFamily="34" charset="-122"/>
                </a:rPr>
                <a:t>小时</a:t>
              </a:r>
              <a:r>
                <a:rPr lang="en-US" altLang="zh-CN" sz="1400" dirty="0" smtClean="0">
                  <a:solidFill>
                    <a:srgbClr val="080808"/>
                  </a:solidFill>
                  <a:latin typeface="微软雅黑" panose="020B0503020204020204" pitchFamily="34" charset="-122"/>
                  <a:ea typeface="微软雅黑" panose="020B0503020204020204" pitchFamily="34" charset="-122"/>
                </a:rPr>
                <a:t>/</a:t>
              </a:r>
              <a:r>
                <a:rPr lang="zh-CN" altLang="en-US" sz="1400" dirty="0" smtClean="0">
                  <a:solidFill>
                    <a:srgbClr val="080808"/>
                  </a:solidFill>
                  <a:latin typeface="微软雅黑" panose="020B0503020204020204" pitchFamily="34" charset="-122"/>
                  <a:ea typeface="微软雅黑" panose="020B0503020204020204" pitchFamily="34" charset="-122"/>
                </a:rPr>
                <a:t>次</a:t>
              </a:r>
              <a:endParaRPr lang="en-US" altLang="zh-CN" sz="1400" dirty="0">
                <a:solidFill>
                  <a:srgbClr val="080808"/>
                </a:solidFill>
                <a:latin typeface="微软雅黑" panose="020B0503020204020204" pitchFamily="34" charset="-122"/>
                <a:ea typeface="微软雅黑" panose="020B0503020204020204" pitchFamily="34" charset="-122"/>
              </a:endParaRPr>
            </a:p>
          </p:txBody>
        </p:sp>
        <p:grpSp>
          <p:nvGrpSpPr>
            <p:cNvPr id="54" name="Group 22"/>
            <p:cNvGrpSpPr/>
            <p:nvPr/>
          </p:nvGrpSpPr>
          <p:grpSpPr bwMode="auto">
            <a:xfrm>
              <a:off x="2284" y="2549"/>
              <a:ext cx="1045" cy="1391"/>
              <a:chOff x="2314" y="2633"/>
              <a:chExt cx="1045" cy="1391"/>
            </a:xfrm>
          </p:grpSpPr>
          <p:pic>
            <p:nvPicPr>
              <p:cNvPr id="88" name="Picture 23" descr="circuler_1"/>
              <p:cNvPicPr>
                <a:picLocks noChangeAspect="1" noChangeArrowheads="1"/>
              </p:cNvPicPr>
              <p:nvPr/>
            </p:nvPicPr>
            <p:blipFill>
              <a:blip r:embed="rId6"/>
              <a:srcRect/>
              <a:stretch>
                <a:fillRect/>
              </a:stretch>
            </p:blipFill>
            <p:spPr bwMode="gray">
              <a:xfrm>
                <a:off x="2314" y="2682"/>
                <a:ext cx="1044" cy="1057"/>
              </a:xfrm>
              <a:prstGeom prst="rect">
                <a:avLst/>
              </a:prstGeom>
              <a:noFill/>
              <a:ln w="9525">
                <a:noFill/>
                <a:miter lim="800000"/>
                <a:headEnd/>
                <a:tailEnd/>
              </a:ln>
            </p:spPr>
          </p:pic>
          <p:sp>
            <p:nvSpPr>
              <p:cNvPr id="89" name="Oval 24"/>
              <p:cNvSpPr>
                <a:spLocks noChangeArrowheads="1"/>
              </p:cNvSpPr>
              <p:nvPr/>
            </p:nvSpPr>
            <p:spPr bwMode="gray">
              <a:xfrm>
                <a:off x="2314" y="2694"/>
                <a:ext cx="1045" cy="1049"/>
              </a:xfrm>
              <a:prstGeom prst="ellipse">
                <a:avLst/>
              </a:prstGeom>
              <a:solidFill>
                <a:schemeClr val="accent2">
                  <a:alpha val="50000"/>
                </a:schemeClr>
              </a:solidFill>
              <a:ln w="9525" algn="ctr">
                <a:no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pic>
            <p:nvPicPr>
              <p:cNvPr id="90" name="Picture 25" descr="light_shadow1"/>
              <p:cNvPicPr>
                <a:picLocks noChangeAspect="1" noChangeArrowheads="1"/>
              </p:cNvPicPr>
              <p:nvPr/>
            </p:nvPicPr>
            <p:blipFill>
              <a:blip r:embed="rId7"/>
              <a:srcRect/>
              <a:stretch>
                <a:fillRect/>
              </a:stretch>
            </p:blipFill>
            <p:spPr bwMode="gray">
              <a:xfrm>
                <a:off x="2420" y="2633"/>
                <a:ext cx="415" cy="389"/>
              </a:xfrm>
              <a:prstGeom prst="rect">
                <a:avLst/>
              </a:prstGeom>
              <a:noFill/>
              <a:ln w="9525">
                <a:noFill/>
                <a:miter lim="800000"/>
                <a:headEnd/>
                <a:tailEnd/>
              </a:ln>
            </p:spPr>
          </p:pic>
          <p:grpSp>
            <p:nvGrpSpPr>
              <p:cNvPr id="91" name="Group 26"/>
              <p:cNvGrpSpPr/>
              <p:nvPr/>
            </p:nvGrpSpPr>
            <p:grpSpPr bwMode="auto">
              <a:xfrm rot="-3733502" flipH="1" flipV="1">
                <a:off x="2666" y="3377"/>
                <a:ext cx="1050" cy="244"/>
                <a:chOff x="2528" y="1060"/>
                <a:chExt cx="894" cy="236"/>
              </a:xfrm>
            </p:grpSpPr>
            <p:grpSp>
              <p:nvGrpSpPr>
                <p:cNvPr id="92" name="Group 27"/>
                <p:cNvGrpSpPr/>
                <p:nvPr/>
              </p:nvGrpSpPr>
              <p:grpSpPr bwMode="auto">
                <a:xfrm>
                  <a:off x="2528" y="1060"/>
                  <a:ext cx="742" cy="186"/>
                  <a:chOff x="1565" y="2568"/>
                  <a:chExt cx="1118" cy="279"/>
                </a:xfrm>
              </p:grpSpPr>
              <p:sp>
                <p:nvSpPr>
                  <p:cNvPr id="98"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99"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100"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101"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grpSp>
            <p:grpSp>
              <p:nvGrpSpPr>
                <p:cNvPr id="93" name="Group 32"/>
                <p:cNvGrpSpPr/>
                <p:nvPr/>
              </p:nvGrpSpPr>
              <p:grpSpPr bwMode="auto">
                <a:xfrm rot="1353540">
                  <a:off x="2680" y="1110"/>
                  <a:ext cx="742" cy="186"/>
                  <a:chOff x="1565" y="2568"/>
                  <a:chExt cx="1118" cy="279"/>
                </a:xfrm>
              </p:grpSpPr>
              <p:sp>
                <p:nvSpPr>
                  <p:cNvPr id="94" name="AutoShape 3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95" name="AutoShape 3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96" name="AutoShape 3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97" name="AutoShape 3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grpSp>
          </p:grpSp>
        </p:grpSp>
        <p:grpSp>
          <p:nvGrpSpPr>
            <p:cNvPr id="55" name="Group 37"/>
            <p:cNvGrpSpPr/>
            <p:nvPr/>
          </p:nvGrpSpPr>
          <p:grpSpPr bwMode="auto">
            <a:xfrm>
              <a:off x="649" y="2441"/>
              <a:ext cx="1059" cy="1499"/>
              <a:chOff x="2307" y="2525"/>
              <a:chExt cx="1059" cy="1499"/>
            </a:xfrm>
          </p:grpSpPr>
          <p:pic>
            <p:nvPicPr>
              <p:cNvPr id="74" name="Picture 38" descr="circuler_1"/>
              <p:cNvPicPr>
                <a:picLocks noChangeAspect="1" noChangeArrowheads="1"/>
              </p:cNvPicPr>
              <p:nvPr/>
            </p:nvPicPr>
            <p:blipFill>
              <a:blip r:embed="rId8"/>
              <a:srcRect/>
              <a:stretch>
                <a:fillRect/>
              </a:stretch>
            </p:blipFill>
            <p:spPr bwMode="gray">
              <a:xfrm>
                <a:off x="2314" y="2690"/>
                <a:ext cx="1038" cy="1051"/>
              </a:xfrm>
              <a:prstGeom prst="rect">
                <a:avLst/>
              </a:prstGeom>
              <a:noFill/>
              <a:ln w="9525">
                <a:noFill/>
                <a:miter lim="800000"/>
                <a:headEnd/>
                <a:tailEnd/>
              </a:ln>
            </p:spPr>
          </p:pic>
          <p:sp>
            <p:nvSpPr>
              <p:cNvPr id="75" name="Oval 39"/>
              <p:cNvSpPr>
                <a:spLocks noChangeArrowheads="1"/>
              </p:cNvSpPr>
              <p:nvPr/>
            </p:nvSpPr>
            <p:spPr bwMode="gray">
              <a:xfrm>
                <a:off x="2307" y="2708"/>
                <a:ext cx="1059" cy="1020"/>
              </a:xfrm>
              <a:prstGeom prst="ellipse">
                <a:avLst/>
              </a:prstGeom>
              <a:solidFill>
                <a:schemeClr val="accent1">
                  <a:alpha val="50000"/>
                </a:schemeClr>
              </a:solidFill>
              <a:ln w="9525" algn="ctr">
                <a:no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pic>
            <p:nvPicPr>
              <p:cNvPr id="76" name="Picture 40" descr="light_shadow1"/>
              <p:cNvPicPr>
                <a:picLocks noChangeAspect="1" noChangeArrowheads="1"/>
              </p:cNvPicPr>
              <p:nvPr/>
            </p:nvPicPr>
            <p:blipFill>
              <a:blip r:embed="rId9"/>
              <a:srcRect/>
              <a:stretch>
                <a:fillRect/>
              </a:stretch>
            </p:blipFill>
            <p:spPr bwMode="gray">
              <a:xfrm>
                <a:off x="2338" y="2525"/>
                <a:ext cx="664" cy="570"/>
              </a:xfrm>
              <a:prstGeom prst="rect">
                <a:avLst/>
              </a:prstGeom>
              <a:noFill/>
              <a:ln w="9525">
                <a:noFill/>
                <a:miter lim="800000"/>
                <a:headEnd/>
                <a:tailEnd/>
              </a:ln>
            </p:spPr>
          </p:pic>
          <p:grpSp>
            <p:nvGrpSpPr>
              <p:cNvPr id="77" name="Group 41"/>
              <p:cNvGrpSpPr/>
              <p:nvPr/>
            </p:nvGrpSpPr>
            <p:grpSpPr bwMode="auto">
              <a:xfrm rot="-3733502" flipH="1" flipV="1">
                <a:off x="2666" y="3377"/>
                <a:ext cx="1050" cy="244"/>
                <a:chOff x="2528" y="1060"/>
                <a:chExt cx="894" cy="236"/>
              </a:xfrm>
            </p:grpSpPr>
            <p:grpSp>
              <p:nvGrpSpPr>
                <p:cNvPr id="78" name="Group 42"/>
                <p:cNvGrpSpPr/>
                <p:nvPr/>
              </p:nvGrpSpPr>
              <p:grpSpPr bwMode="auto">
                <a:xfrm>
                  <a:off x="2528" y="1060"/>
                  <a:ext cx="742" cy="186"/>
                  <a:chOff x="1565" y="2568"/>
                  <a:chExt cx="1118" cy="279"/>
                </a:xfrm>
              </p:grpSpPr>
              <p:sp>
                <p:nvSpPr>
                  <p:cNvPr id="84" name="AutoShape 4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85" name="AutoShape 4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86" name="AutoShape 4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87" name="AutoShape 4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grpSp>
            <p:grpSp>
              <p:nvGrpSpPr>
                <p:cNvPr id="79" name="Group 47"/>
                <p:cNvGrpSpPr/>
                <p:nvPr/>
              </p:nvGrpSpPr>
              <p:grpSpPr bwMode="auto">
                <a:xfrm rot="1353540">
                  <a:off x="2680" y="1110"/>
                  <a:ext cx="742" cy="186"/>
                  <a:chOff x="1565" y="2568"/>
                  <a:chExt cx="1118" cy="279"/>
                </a:xfrm>
              </p:grpSpPr>
              <p:sp>
                <p:nvSpPr>
                  <p:cNvPr id="80"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81"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82"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83"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grpSp>
          </p:grpSp>
        </p:grpSp>
        <p:grpSp>
          <p:nvGrpSpPr>
            <p:cNvPr id="56" name="Group 52"/>
            <p:cNvGrpSpPr/>
            <p:nvPr/>
          </p:nvGrpSpPr>
          <p:grpSpPr bwMode="auto">
            <a:xfrm>
              <a:off x="3986" y="2502"/>
              <a:ext cx="999" cy="1438"/>
              <a:chOff x="2314" y="2586"/>
              <a:chExt cx="999" cy="1438"/>
            </a:xfrm>
          </p:grpSpPr>
          <p:pic>
            <p:nvPicPr>
              <p:cNvPr id="60" name="Picture 53" descr="circuler_1"/>
              <p:cNvPicPr>
                <a:picLocks noChangeAspect="1" noChangeArrowheads="1"/>
              </p:cNvPicPr>
              <p:nvPr/>
            </p:nvPicPr>
            <p:blipFill>
              <a:blip r:embed="rId10"/>
              <a:srcRect/>
              <a:stretch>
                <a:fillRect/>
              </a:stretch>
            </p:blipFill>
            <p:spPr bwMode="gray">
              <a:xfrm>
                <a:off x="2314" y="2732"/>
                <a:ext cx="997" cy="1009"/>
              </a:xfrm>
              <a:prstGeom prst="rect">
                <a:avLst/>
              </a:prstGeom>
              <a:noFill/>
              <a:ln w="9525">
                <a:noFill/>
                <a:miter lim="800000"/>
                <a:headEnd/>
                <a:tailEnd/>
              </a:ln>
            </p:spPr>
          </p:pic>
          <p:sp>
            <p:nvSpPr>
              <p:cNvPr id="61" name="Oval 54"/>
              <p:cNvSpPr>
                <a:spLocks noChangeArrowheads="1"/>
              </p:cNvSpPr>
              <p:nvPr/>
            </p:nvSpPr>
            <p:spPr bwMode="gray">
              <a:xfrm>
                <a:off x="2314" y="2738"/>
                <a:ext cx="989" cy="1006"/>
              </a:xfrm>
              <a:prstGeom prst="ellipse">
                <a:avLst/>
              </a:prstGeom>
              <a:solidFill>
                <a:schemeClr val="hlink">
                  <a:alpha val="50000"/>
                </a:schemeClr>
              </a:solidFill>
              <a:ln w="9525" algn="ctr">
                <a:noFill/>
                <a:round/>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pic>
            <p:nvPicPr>
              <p:cNvPr id="62" name="Picture 55" descr="light_shadow1"/>
              <p:cNvPicPr>
                <a:picLocks noChangeAspect="1" noChangeArrowheads="1"/>
              </p:cNvPicPr>
              <p:nvPr/>
            </p:nvPicPr>
            <p:blipFill>
              <a:blip r:embed="rId11"/>
              <a:srcRect/>
              <a:stretch>
                <a:fillRect/>
              </a:stretch>
            </p:blipFill>
            <p:spPr bwMode="gray">
              <a:xfrm>
                <a:off x="2393" y="2586"/>
                <a:ext cx="871" cy="748"/>
              </a:xfrm>
              <a:prstGeom prst="rect">
                <a:avLst/>
              </a:prstGeom>
              <a:noFill/>
              <a:ln w="9525">
                <a:noFill/>
                <a:miter lim="800000"/>
                <a:headEnd/>
                <a:tailEnd/>
              </a:ln>
            </p:spPr>
          </p:pic>
          <p:grpSp>
            <p:nvGrpSpPr>
              <p:cNvPr id="63" name="Group 56"/>
              <p:cNvGrpSpPr/>
              <p:nvPr/>
            </p:nvGrpSpPr>
            <p:grpSpPr bwMode="auto">
              <a:xfrm rot="-3733502" flipH="1" flipV="1">
                <a:off x="2666" y="3377"/>
                <a:ext cx="1050" cy="244"/>
                <a:chOff x="2528" y="1060"/>
                <a:chExt cx="894" cy="236"/>
              </a:xfrm>
            </p:grpSpPr>
            <p:grpSp>
              <p:nvGrpSpPr>
                <p:cNvPr id="64" name="Group 57"/>
                <p:cNvGrpSpPr/>
                <p:nvPr/>
              </p:nvGrpSpPr>
              <p:grpSpPr bwMode="auto">
                <a:xfrm>
                  <a:off x="2528" y="1060"/>
                  <a:ext cx="742" cy="186"/>
                  <a:chOff x="1565" y="2568"/>
                  <a:chExt cx="1118" cy="279"/>
                </a:xfrm>
              </p:grpSpPr>
              <p:sp>
                <p:nvSpPr>
                  <p:cNvPr id="70" name="AutoShape 5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71" name="AutoShape 5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72" name="AutoShape 6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73" name="AutoShape 6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grpSp>
            <p:grpSp>
              <p:nvGrpSpPr>
                <p:cNvPr id="65" name="Group 62"/>
                <p:cNvGrpSpPr/>
                <p:nvPr/>
              </p:nvGrpSpPr>
              <p:grpSpPr bwMode="auto">
                <a:xfrm rot="1353540">
                  <a:off x="2680" y="1110"/>
                  <a:ext cx="742" cy="186"/>
                  <a:chOff x="1565" y="2568"/>
                  <a:chExt cx="1118" cy="279"/>
                </a:xfrm>
              </p:grpSpPr>
              <p:sp>
                <p:nvSpPr>
                  <p:cNvPr id="66" name="AutoShape 6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67" name="AutoShape 6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68" name="AutoShape 6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69" name="AutoShape 6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latin typeface="华文楷体" panose="02010600040101010101" pitchFamily="2" charset="-122"/>
                      <a:ea typeface="华文楷体" panose="02010600040101010101" pitchFamily="2" charset="-122"/>
                    </a:endParaRPr>
                  </a:p>
                </p:txBody>
              </p:sp>
            </p:grpSp>
          </p:grpSp>
        </p:grpSp>
        <p:sp>
          <p:nvSpPr>
            <p:cNvPr id="57" name="Rectangle 67"/>
            <p:cNvSpPr>
              <a:spLocks noChangeArrowheads="1"/>
            </p:cNvSpPr>
            <p:nvPr/>
          </p:nvSpPr>
          <p:spPr bwMode="auto">
            <a:xfrm>
              <a:off x="694" y="3005"/>
              <a:ext cx="940" cy="243"/>
            </a:xfrm>
            <a:prstGeom prst="rect">
              <a:avLst/>
            </a:prstGeom>
            <a:noFill/>
            <a:ln w="9525">
              <a:noFill/>
              <a:miter lim="800000"/>
            </a:ln>
            <a:effectLst/>
          </p:spPr>
          <p:txBody>
            <a:bodyPr>
              <a:spAutoFit/>
            </a:bodyPr>
            <a:lstStyle/>
            <a:p>
              <a:pPr algn="ctr" eaLnBrk="0" hangingPunct="0"/>
              <a:r>
                <a:rPr lang="zh-CN" altLang="en-US" sz="2000" smtClean="0">
                  <a:latin typeface="微软雅黑" panose="020B0503020204020204" pitchFamily="34" charset="-122"/>
                  <a:ea typeface="微软雅黑" panose="020B0503020204020204" pitchFamily="34" charset="-122"/>
                </a:rPr>
                <a:t>上料准备</a:t>
              </a:r>
            </a:p>
          </p:txBody>
        </p:sp>
        <p:sp>
          <p:nvSpPr>
            <p:cNvPr id="58" name="Rectangle 68"/>
            <p:cNvSpPr>
              <a:spLocks noChangeArrowheads="1"/>
            </p:cNvSpPr>
            <p:nvPr/>
          </p:nvSpPr>
          <p:spPr bwMode="auto">
            <a:xfrm>
              <a:off x="2284" y="3005"/>
              <a:ext cx="940" cy="243"/>
            </a:xfrm>
            <a:prstGeom prst="rect">
              <a:avLst/>
            </a:prstGeom>
            <a:noFill/>
            <a:ln w="9525">
              <a:noFill/>
              <a:miter lim="800000"/>
            </a:ln>
            <a:effectLst/>
          </p:spPr>
          <p:txBody>
            <a:bodyPr>
              <a:spAutoFit/>
            </a:bodyPr>
            <a:lstStyle/>
            <a:p>
              <a:pPr algn="ctr" eaLnBrk="0" hangingPunct="0"/>
              <a:r>
                <a:rPr lang="zh-CN" altLang="en-US" sz="2000" smtClean="0">
                  <a:latin typeface="微软雅黑" panose="020B0503020204020204" pitchFamily="34" charset="-122"/>
                  <a:ea typeface="微软雅黑" panose="020B0503020204020204" pitchFamily="34" charset="-122"/>
                </a:rPr>
                <a:t>层压</a:t>
              </a:r>
            </a:p>
          </p:txBody>
        </p:sp>
        <p:sp>
          <p:nvSpPr>
            <p:cNvPr id="59" name="Rectangle 69"/>
            <p:cNvSpPr>
              <a:spLocks noChangeArrowheads="1"/>
            </p:cNvSpPr>
            <p:nvPr/>
          </p:nvSpPr>
          <p:spPr bwMode="auto">
            <a:xfrm>
              <a:off x="3969" y="3010"/>
              <a:ext cx="940" cy="243"/>
            </a:xfrm>
            <a:prstGeom prst="rect">
              <a:avLst/>
            </a:prstGeom>
            <a:noFill/>
            <a:ln w="9525">
              <a:noFill/>
              <a:miter lim="800000"/>
            </a:ln>
            <a:effectLst/>
          </p:spPr>
          <p:txBody>
            <a:bodyPr>
              <a:spAutoFit/>
            </a:bodyPr>
            <a:lstStyle/>
            <a:p>
              <a:pPr algn="ctr" eaLnBrk="0" hangingPunct="0"/>
              <a:r>
                <a:rPr lang="zh-CN" altLang="en-US" sz="2000" smtClean="0">
                  <a:latin typeface="微软雅黑" panose="020B0503020204020204" pitchFamily="34" charset="-122"/>
                  <a:ea typeface="微软雅黑" panose="020B0503020204020204" pitchFamily="34" charset="-122"/>
                </a:rPr>
                <a:t>下料</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gn="l">
              <a:lnSpc>
                <a:spcPct val="100000"/>
              </a:lnSpc>
            </a:pP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装框</a:t>
            </a:r>
          </a:p>
        </p:txBody>
      </p:sp>
      <p:pic>
        <p:nvPicPr>
          <p:cNvPr id="6" name="图片 5"/>
          <p:cNvPicPr/>
          <p:nvPr/>
        </p:nvPicPr>
        <p:blipFill>
          <a:blip r:embed="rId4"/>
          <a:stretch>
            <a:fillRect/>
          </a:stretch>
        </p:blipFill>
        <p:spPr>
          <a:xfrm>
            <a:off x="544195" y="3039110"/>
            <a:ext cx="1981835" cy="1577340"/>
          </a:xfrm>
          <a:prstGeom prst="rect">
            <a:avLst/>
          </a:prstGeom>
        </p:spPr>
      </p:pic>
      <p:pic>
        <p:nvPicPr>
          <p:cNvPr id="4" name="Picture 3"/>
          <p:cNvPicPr>
            <a:picLocks noChangeArrowheads="1"/>
          </p:cNvPicPr>
          <p:nvPr/>
        </p:nvPicPr>
        <p:blipFill>
          <a:blip r:embed="rId5"/>
          <a:srcRect/>
          <a:stretch>
            <a:fillRect/>
          </a:stretch>
        </p:blipFill>
        <p:spPr bwMode="auto">
          <a:xfrm>
            <a:off x="3105150" y="3031490"/>
            <a:ext cx="2047240" cy="1584960"/>
          </a:xfrm>
          <a:prstGeom prst="rect">
            <a:avLst/>
          </a:prstGeom>
          <a:noFill/>
          <a:ln w="9525">
            <a:noFill/>
            <a:miter lim="800000"/>
            <a:headEnd/>
            <a:tailEnd/>
          </a:ln>
        </p:spPr>
      </p:pic>
      <p:pic>
        <p:nvPicPr>
          <p:cNvPr id="3" name="图片 2"/>
          <p:cNvPicPr/>
          <p:nvPr/>
        </p:nvPicPr>
        <p:blipFill>
          <a:blip r:embed="rId6"/>
          <a:stretch>
            <a:fillRect/>
          </a:stretch>
        </p:blipFill>
        <p:spPr>
          <a:xfrm>
            <a:off x="5750560" y="3031490"/>
            <a:ext cx="1945005" cy="1585595"/>
          </a:xfrm>
          <a:prstGeom prst="rect">
            <a:avLst/>
          </a:prstGeom>
        </p:spPr>
      </p:pic>
      <p:pic>
        <p:nvPicPr>
          <p:cNvPr id="2" name="图片 1"/>
          <p:cNvPicPr/>
          <p:nvPr/>
        </p:nvPicPr>
        <p:blipFill>
          <a:blip r:embed="rId7"/>
          <a:stretch>
            <a:fillRect/>
          </a:stretch>
        </p:blipFill>
        <p:spPr>
          <a:xfrm>
            <a:off x="5728335" y="1012825"/>
            <a:ext cx="1967230" cy="1570990"/>
          </a:xfrm>
          <a:prstGeom prst="rect">
            <a:avLst/>
          </a:prstGeom>
        </p:spPr>
      </p:pic>
      <p:pic>
        <p:nvPicPr>
          <p:cNvPr id="24" name="Picture 2"/>
          <p:cNvPicPr>
            <a:picLocks noChangeArrowheads="1"/>
          </p:cNvPicPr>
          <p:nvPr/>
        </p:nvPicPr>
        <p:blipFill>
          <a:blip r:embed="rId8"/>
          <a:srcRect/>
          <a:stretch>
            <a:fillRect/>
          </a:stretch>
        </p:blipFill>
        <p:spPr bwMode="auto">
          <a:xfrm>
            <a:off x="544195" y="1012825"/>
            <a:ext cx="1981835" cy="1570990"/>
          </a:xfrm>
          <a:prstGeom prst="rect">
            <a:avLst/>
          </a:prstGeom>
          <a:noFill/>
          <a:ln w="9525">
            <a:noFill/>
            <a:miter lim="800000"/>
            <a:headEnd/>
            <a:tailEnd/>
          </a:ln>
        </p:spPr>
      </p:pic>
      <p:pic>
        <p:nvPicPr>
          <p:cNvPr id="7170" name="Picture 2"/>
          <p:cNvPicPr>
            <a:picLocks noChangeArrowheads="1"/>
          </p:cNvPicPr>
          <p:nvPr/>
        </p:nvPicPr>
        <p:blipFill>
          <a:blip r:embed="rId9"/>
          <a:srcRect/>
          <a:stretch>
            <a:fillRect/>
          </a:stretch>
        </p:blipFill>
        <p:spPr bwMode="auto">
          <a:xfrm>
            <a:off x="3105150" y="1002665"/>
            <a:ext cx="2047240" cy="1581150"/>
          </a:xfrm>
          <a:prstGeom prst="rect">
            <a:avLst/>
          </a:prstGeom>
          <a:noFill/>
          <a:ln w="9525">
            <a:noFill/>
            <a:miter lim="800000"/>
            <a:headEnd/>
            <a:tailEnd/>
          </a:ln>
        </p:spPr>
      </p:pic>
      <p:sp>
        <p:nvSpPr>
          <p:cNvPr id="14" name="圆角矩形 13"/>
          <p:cNvSpPr/>
          <p:nvPr/>
        </p:nvSpPr>
        <p:spPr>
          <a:xfrm>
            <a:off x="3100705" y="997585"/>
            <a:ext cx="1000125" cy="3409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外观抽检</a:t>
            </a:r>
          </a:p>
        </p:txBody>
      </p:sp>
      <p:sp>
        <p:nvSpPr>
          <p:cNvPr id="17" name="圆角矩形 16"/>
          <p:cNvSpPr/>
          <p:nvPr/>
        </p:nvSpPr>
        <p:spPr>
          <a:xfrm>
            <a:off x="5728335" y="1012825"/>
            <a:ext cx="1139190" cy="3594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边框外观检验和放置</a:t>
            </a:r>
          </a:p>
        </p:txBody>
      </p:sp>
      <p:sp>
        <p:nvSpPr>
          <p:cNvPr id="20" name="圆角矩形 19"/>
          <p:cNvSpPr/>
          <p:nvPr/>
        </p:nvSpPr>
        <p:spPr>
          <a:xfrm>
            <a:off x="5728186" y="3020189"/>
            <a:ext cx="1008112"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边框打胶</a:t>
            </a:r>
          </a:p>
        </p:txBody>
      </p:sp>
      <p:sp>
        <p:nvSpPr>
          <p:cNvPr id="21" name="燕尾形箭头 20"/>
          <p:cNvSpPr/>
          <p:nvPr/>
        </p:nvSpPr>
        <p:spPr>
          <a:xfrm>
            <a:off x="2527578" y="1554500"/>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燕尾形箭头 21"/>
          <p:cNvSpPr/>
          <p:nvPr/>
        </p:nvSpPr>
        <p:spPr>
          <a:xfrm>
            <a:off x="5152628" y="1554753"/>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3" name="燕尾形箭头 22"/>
          <p:cNvSpPr/>
          <p:nvPr/>
        </p:nvSpPr>
        <p:spPr>
          <a:xfrm rot="5400000">
            <a:off x="6515100" y="2593340"/>
            <a:ext cx="575945" cy="29972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9" name="燕尾形箭头 28"/>
          <p:cNvSpPr/>
          <p:nvPr/>
        </p:nvSpPr>
        <p:spPr>
          <a:xfrm rot="10800000">
            <a:off x="5174853" y="3604503"/>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0" name="燕尾形箭头 29"/>
          <p:cNvSpPr/>
          <p:nvPr/>
        </p:nvSpPr>
        <p:spPr>
          <a:xfrm rot="10800000">
            <a:off x="2529230" y="3603997"/>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1" name="圆角矩形 30"/>
          <p:cNvSpPr/>
          <p:nvPr/>
        </p:nvSpPr>
        <p:spPr>
          <a:xfrm>
            <a:off x="544195" y="3039110"/>
            <a:ext cx="1000760"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接线盒底部打胶</a:t>
            </a:r>
          </a:p>
        </p:txBody>
      </p:sp>
      <p:sp>
        <p:nvSpPr>
          <p:cNvPr id="25" name="圆角矩形 24"/>
          <p:cNvSpPr/>
          <p:nvPr/>
        </p:nvSpPr>
        <p:spPr>
          <a:xfrm>
            <a:off x="544508" y="1012731"/>
            <a:ext cx="1000132"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自动削边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092301" y="3039239"/>
            <a:ext cx="1008112"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组框</a:t>
            </a:r>
          </a:p>
        </p:txBody>
      </p:sp>
      <p:pic>
        <p:nvPicPr>
          <p:cNvPr id="3075" name="Picture 3"/>
          <p:cNvPicPr>
            <a:picLocks noChangeArrowheads="1"/>
          </p:cNvPicPr>
          <p:nvPr/>
        </p:nvPicPr>
        <p:blipFill>
          <a:blip r:embed="rId10"/>
          <a:srcRect/>
          <a:stretch>
            <a:fillRect/>
          </a:stretch>
        </p:blipFill>
        <p:spPr bwMode="auto">
          <a:xfrm>
            <a:off x="5728335" y="5081270"/>
            <a:ext cx="2047875" cy="1576705"/>
          </a:xfrm>
          <a:prstGeom prst="rect">
            <a:avLst/>
          </a:prstGeom>
          <a:noFill/>
          <a:ln w="9525">
            <a:noFill/>
            <a:miter lim="800000"/>
            <a:headEnd/>
            <a:tailEnd/>
          </a:ln>
        </p:spPr>
      </p:pic>
      <p:pic>
        <p:nvPicPr>
          <p:cNvPr id="7" name="图片 6"/>
          <p:cNvPicPr/>
          <p:nvPr/>
        </p:nvPicPr>
        <p:blipFill>
          <a:blip r:embed="rId11"/>
          <a:stretch>
            <a:fillRect/>
          </a:stretch>
        </p:blipFill>
        <p:spPr>
          <a:xfrm>
            <a:off x="558800" y="5080635"/>
            <a:ext cx="1970405" cy="1577340"/>
          </a:xfrm>
          <a:prstGeom prst="rect">
            <a:avLst/>
          </a:prstGeom>
        </p:spPr>
      </p:pic>
      <p:sp>
        <p:nvSpPr>
          <p:cNvPr id="8" name="圆角矩形 7"/>
          <p:cNvSpPr/>
          <p:nvPr/>
        </p:nvSpPr>
        <p:spPr>
          <a:xfrm>
            <a:off x="544195" y="5080635"/>
            <a:ext cx="1163955" cy="3663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接线盒安装</a:t>
            </a:r>
          </a:p>
        </p:txBody>
      </p:sp>
      <p:pic>
        <p:nvPicPr>
          <p:cNvPr id="11" name="图片 10"/>
          <p:cNvPicPr/>
          <p:nvPr/>
        </p:nvPicPr>
        <p:blipFill>
          <a:blip r:embed="rId12"/>
          <a:stretch>
            <a:fillRect/>
          </a:stretch>
        </p:blipFill>
        <p:spPr>
          <a:xfrm>
            <a:off x="3092450" y="5081270"/>
            <a:ext cx="1945640" cy="1576705"/>
          </a:xfrm>
          <a:prstGeom prst="rect">
            <a:avLst/>
          </a:prstGeom>
        </p:spPr>
      </p:pic>
      <p:sp>
        <p:nvSpPr>
          <p:cNvPr id="13" name="圆角矩形 12"/>
          <p:cNvSpPr/>
          <p:nvPr/>
        </p:nvSpPr>
        <p:spPr>
          <a:xfrm>
            <a:off x="5728335" y="5081270"/>
            <a:ext cx="995045" cy="3663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接线盒自动灌胶</a:t>
            </a:r>
          </a:p>
        </p:txBody>
      </p:sp>
      <p:sp>
        <p:nvSpPr>
          <p:cNvPr id="15" name="圆角矩形 14"/>
          <p:cNvSpPr/>
          <p:nvPr/>
        </p:nvSpPr>
        <p:spPr>
          <a:xfrm>
            <a:off x="3092450" y="5081270"/>
            <a:ext cx="986155" cy="3663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solidFill>
                  <a:schemeClr val="tx1"/>
                </a:solidFill>
                <a:latin typeface="微软雅黑" panose="020B0503020204020204" pitchFamily="34" charset="-122"/>
                <a:ea typeface="微软雅黑" panose="020B0503020204020204" pitchFamily="34" charset="-122"/>
                <a:sym typeface="+mn-ea"/>
              </a:rPr>
              <a:t>边框撕膜</a:t>
            </a:r>
          </a:p>
        </p:txBody>
      </p:sp>
      <p:sp>
        <p:nvSpPr>
          <p:cNvPr id="16" name="燕尾形箭头 15"/>
          <p:cNvSpPr/>
          <p:nvPr/>
        </p:nvSpPr>
        <p:spPr>
          <a:xfrm>
            <a:off x="2518053" y="5774075"/>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8" name="燕尾形箭头 17"/>
          <p:cNvSpPr/>
          <p:nvPr/>
        </p:nvSpPr>
        <p:spPr>
          <a:xfrm>
            <a:off x="5153263" y="5774328"/>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9" name="燕尾形箭头 18"/>
          <p:cNvSpPr/>
          <p:nvPr/>
        </p:nvSpPr>
        <p:spPr>
          <a:xfrm rot="5400000">
            <a:off x="1106170" y="4642485"/>
            <a:ext cx="575945" cy="29972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7" name="文本框 26"/>
          <p:cNvSpPr txBox="1"/>
          <p:nvPr/>
        </p:nvSpPr>
        <p:spPr>
          <a:xfrm>
            <a:off x="7721600" y="1235710"/>
            <a:ext cx="1290320" cy="5337175"/>
          </a:xfrm>
          <a:prstGeom prst="rect">
            <a:avLst/>
          </a:prstGeom>
          <a:noFill/>
        </p:spPr>
        <p:txBody>
          <a:bodyPr vert="eaVert" wrap="square" rtlCol="0">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mn-ea"/>
              </a:rPr>
              <a:t>铝边框的作用：</a:t>
            </a:r>
          </a:p>
          <a:p>
            <a:r>
              <a:rPr lang="zh-CN" altLang="en-US" dirty="0" smtClean="0">
                <a:solidFill>
                  <a:srgbClr val="95632B"/>
                </a:solidFill>
                <a:latin typeface="微软雅黑" panose="020B0503020204020204" pitchFamily="34" charset="-122"/>
                <a:ea typeface="微软雅黑" panose="020B0503020204020204" pitchFamily="34" charset="-122"/>
              </a:rPr>
              <a:t>①、</a:t>
            </a:r>
            <a:r>
              <a:rPr lang="zh-CN" altLang="en-US" dirty="0" smtClean="0">
                <a:solidFill>
                  <a:srgbClr val="95632B"/>
                </a:solidFill>
                <a:latin typeface="微软雅黑" panose="020B0503020204020204" pitchFamily="34" charset="-122"/>
                <a:ea typeface="微软雅黑" panose="020B0503020204020204" pitchFamily="34" charset="-122"/>
                <a:sym typeface="+mn-ea"/>
              </a:rPr>
              <a:t>提高组件支撑强度</a:t>
            </a:r>
          </a:p>
          <a:p>
            <a:r>
              <a:rPr lang="zh-CN" altLang="en-US" dirty="0" smtClean="0">
                <a:solidFill>
                  <a:srgbClr val="863A76"/>
                </a:solidFill>
                <a:latin typeface="微软雅黑" panose="020B0503020204020204" pitchFamily="34" charset="-122"/>
                <a:ea typeface="微软雅黑" panose="020B0503020204020204" pitchFamily="34" charset="-122"/>
              </a:rPr>
              <a:t>②、</a:t>
            </a:r>
            <a:r>
              <a:rPr lang="zh-CN" altLang="en-US" dirty="0" smtClean="0">
                <a:solidFill>
                  <a:srgbClr val="863A76"/>
                </a:solidFill>
                <a:latin typeface="微软雅黑" panose="020B0503020204020204" pitchFamily="34" charset="-122"/>
                <a:ea typeface="微软雅黑" panose="020B0503020204020204" pitchFamily="34" charset="-122"/>
                <a:sym typeface="+mn-ea"/>
              </a:rPr>
              <a:t>保护组件玻璃边角，防止湿气浸入</a:t>
            </a:r>
          </a:p>
          <a:p>
            <a:r>
              <a:rPr lang="zh-CN" altLang="en-US" dirty="0" smtClean="0">
                <a:solidFill>
                  <a:srgbClr val="457B5D"/>
                </a:solidFill>
                <a:latin typeface="微软雅黑" panose="020B0503020204020204" pitchFamily="34" charset="-122"/>
                <a:ea typeface="微软雅黑" panose="020B0503020204020204" pitchFamily="34" charset="-122"/>
              </a:rPr>
              <a:t>③、</a:t>
            </a:r>
            <a:r>
              <a:rPr lang="zh-CN" altLang="en-US" dirty="0" smtClean="0">
                <a:solidFill>
                  <a:srgbClr val="457B5D"/>
                </a:solidFill>
                <a:latin typeface="微软雅黑" panose="020B0503020204020204" pitchFamily="34" charset="-122"/>
                <a:ea typeface="微软雅黑" panose="020B0503020204020204" pitchFamily="34" charset="-122"/>
                <a:sym typeface="+mn-ea"/>
              </a:rPr>
              <a:t>便于组件固定安装</a:t>
            </a:r>
            <a:endParaRPr lang="zh-CN"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904355" y="1007110"/>
            <a:ext cx="1907540" cy="1670050"/>
            <a:chOff x="10984" y="1571"/>
            <a:chExt cx="3004" cy="2630"/>
          </a:xfrm>
        </p:grpSpPr>
        <p:pic>
          <p:nvPicPr>
            <p:cNvPr id="6" name="图片 5"/>
            <p:cNvPicPr/>
            <p:nvPr/>
          </p:nvPicPr>
          <p:blipFill>
            <a:blip r:embed="rId3"/>
            <a:stretch>
              <a:fillRect/>
            </a:stretch>
          </p:blipFill>
          <p:spPr>
            <a:xfrm>
              <a:off x="10984" y="1571"/>
              <a:ext cx="3005" cy="2631"/>
            </a:xfrm>
            <a:prstGeom prst="rect">
              <a:avLst/>
            </a:prstGeom>
            <a:noFill/>
            <a:ln w="9525">
              <a:noFill/>
            </a:ln>
          </p:spPr>
        </p:pic>
        <p:sp>
          <p:nvSpPr>
            <p:cNvPr id="9" name="椭圆 8"/>
            <p:cNvSpPr/>
            <p:nvPr/>
          </p:nvSpPr>
          <p:spPr>
            <a:xfrm>
              <a:off x="13072" y="2301"/>
              <a:ext cx="820" cy="1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361" name="图片 16"/>
          <p:cNvPicPr>
            <a:picLocks noChangeAspect="1"/>
          </p:cNvPicPr>
          <p:nvPr/>
        </p:nvPicPr>
        <p:blipFill>
          <a:blip r:embed="rId4"/>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228600" y="366713"/>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层压抽检</a:t>
            </a:r>
          </a:p>
        </p:txBody>
      </p:sp>
      <p:pic>
        <p:nvPicPr>
          <p:cNvPr id="2" name="图片 1"/>
          <p:cNvPicPr/>
          <p:nvPr/>
        </p:nvPicPr>
        <p:blipFill>
          <a:blip r:embed="rId5"/>
          <a:stretch>
            <a:fillRect/>
          </a:stretch>
        </p:blipFill>
        <p:spPr>
          <a:xfrm>
            <a:off x="342900" y="1038225"/>
            <a:ext cx="1908014" cy="1670412"/>
          </a:xfrm>
          <a:prstGeom prst="rect">
            <a:avLst/>
          </a:prstGeom>
        </p:spPr>
      </p:pic>
      <p:pic>
        <p:nvPicPr>
          <p:cNvPr id="3" name="图片 2"/>
          <p:cNvPicPr/>
          <p:nvPr/>
        </p:nvPicPr>
        <p:blipFill>
          <a:blip r:embed="rId6"/>
          <a:stretch>
            <a:fillRect/>
          </a:stretch>
        </p:blipFill>
        <p:spPr>
          <a:xfrm>
            <a:off x="2576830" y="1018540"/>
            <a:ext cx="1908014" cy="1670412"/>
          </a:xfrm>
          <a:prstGeom prst="rect">
            <a:avLst/>
          </a:prstGeom>
        </p:spPr>
      </p:pic>
      <p:sp>
        <p:nvSpPr>
          <p:cNvPr id="4" name="圆角矩形 3"/>
          <p:cNvSpPr/>
          <p:nvPr/>
        </p:nvSpPr>
        <p:spPr>
          <a:xfrm>
            <a:off x="2580005" y="1019175"/>
            <a:ext cx="69151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破片</a:t>
            </a:r>
          </a:p>
        </p:txBody>
      </p:sp>
      <p:pic>
        <p:nvPicPr>
          <p:cNvPr id="5" name="图片 4"/>
          <p:cNvPicPr/>
          <p:nvPr/>
        </p:nvPicPr>
        <p:blipFill>
          <a:blip r:embed="rId7"/>
          <a:stretch>
            <a:fillRect/>
          </a:stretch>
        </p:blipFill>
        <p:spPr>
          <a:xfrm>
            <a:off x="4773295" y="1006158"/>
            <a:ext cx="1908014" cy="1670412"/>
          </a:xfrm>
          <a:prstGeom prst="rect">
            <a:avLst/>
          </a:prstGeom>
          <a:noFill/>
          <a:ln w="9525">
            <a:noFill/>
          </a:ln>
        </p:spPr>
      </p:pic>
      <p:sp>
        <p:nvSpPr>
          <p:cNvPr id="7" name="圆角矩形 6"/>
          <p:cNvSpPr/>
          <p:nvPr/>
        </p:nvSpPr>
        <p:spPr>
          <a:xfrm>
            <a:off x="4784090" y="998220"/>
            <a:ext cx="69151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异物</a:t>
            </a:r>
          </a:p>
        </p:txBody>
      </p:sp>
      <p:sp>
        <p:nvSpPr>
          <p:cNvPr id="8" name="圆角矩形 7"/>
          <p:cNvSpPr/>
          <p:nvPr/>
        </p:nvSpPr>
        <p:spPr>
          <a:xfrm>
            <a:off x="6898005" y="1006475"/>
            <a:ext cx="691515" cy="3790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间距不良</a:t>
            </a:r>
          </a:p>
        </p:txBody>
      </p:sp>
      <p:pic>
        <p:nvPicPr>
          <p:cNvPr id="12" name="图片 11"/>
          <p:cNvPicPr/>
          <p:nvPr/>
        </p:nvPicPr>
        <p:blipFill>
          <a:blip r:embed="rId8"/>
          <a:stretch>
            <a:fillRect/>
          </a:stretch>
        </p:blipFill>
        <p:spPr>
          <a:xfrm>
            <a:off x="6940550" y="3242628"/>
            <a:ext cx="1908014" cy="1670412"/>
          </a:xfrm>
          <a:prstGeom prst="rect">
            <a:avLst/>
          </a:prstGeom>
          <a:noFill/>
          <a:ln w="9525">
            <a:noFill/>
          </a:ln>
        </p:spPr>
      </p:pic>
      <p:sp>
        <p:nvSpPr>
          <p:cNvPr id="13" name="圆角矩形 12"/>
          <p:cNvSpPr/>
          <p:nvPr/>
        </p:nvSpPr>
        <p:spPr>
          <a:xfrm>
            <a:off x="6950075" y="3246120"/>
            <a:ext cx="691515" cy="3790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气泡</a:t>
            </a:r>
          </a:p>
        </p:txBody>
      </p:sp>
      <p:pic>
        <p:nvPicPr>
          <p:cNvPr id="14" name="图片 13"/>
          <p:cNvPicPr/>
          <p:nvPr/>
        </p:nvPicPr>
        <p:blipFill>
          <a:blip r:embed="rId9"/>
          <a:stretch>
            <a:fillRect/>
          </a:stretch>
        </p:blipFill>
        <p:spPr>
          <a:xfrm>
            <a:off x="4774565" y="3270250"/>
            <a:ext cx="1908014" cy="1659612"/>
          </a:xfrm>
          <a:prstGeom prst="rect">
            <a:avLst/>
          </a:prstGeom>
          <a:noFill/>
          <a:ln w="9525">
            <a:noFill/>
          </a:ln>
        </p:spPr>
      </p:pic>
      <p:sp>
        <p:nvSpPr>
          <p:cNvPr id="15" name="圆角矩形 14"/>
          <p:cNvSpPr/>
          <p:nvPr/>
        </p:nvSpPr>
        <p:spPr>
          <a:xfrm>
            <a:off x="4774565" y="3273425"/>
            <a:ext cx="691515" cy="3886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玻璃损伤</a:t>
            </a:r>
          </a:p>
        </p:txBody>
      </p:sp>
      <p:pic>
        <p:nvPicPr>
          <p:cNvPr id="16" name="图片 15"/>
          <p:cNvPicPr/>
          <p:nvPr/>
        </p:nvPicPr>
        <p:blipFill>
          <a:blip r:embed="rId10"/>
          <a:stretch>
            <a:fillRect/>
          </a:stretch>
        </p:blipFill>
        <p:spPr>
          <a:xfrm>
            <a:off x="2629535" y="3269933"/>
            <a:ext cx="1908014" cy="1670412"/>
          </a:xfrm>
          <a:prstGeom prst="rect">
            <a:avLst/>
          </a:prstGeom>
          <a:noFill/>
          <a:ln w="9525">
            <a:noFill/>
          </a:ln>
        </p:spPr>
      </p:pic>
      <p:sp>
        <p:nvSpPr>
          <p:cNvPr id="17" name="圆角矩形 16"/>
          <p:cNvSpPr/>
          <p:nvPr/>
        </p:nvSpPr>
        <p:spPr>
          <a:xfrm>
            <a:off x="2638425" y="3270885"/>
            <a:ext cx="691515" cy="3886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焊带偏移</a:t>
            </a:r>
          </a:p>
        </p:txBody>
      </p:sp>
      <p:pic>
        <p:nvPicPr>
          <p:cNvPr id="19" name="图片 18"/>
          <p:cNvPicPr/>
          <p:nvPr/>
        </p:nvPicPr>
        <p:blipFill>
          <a:blip r:embed="rId11"/>
          <a:stretch>
            <a:fillRect/>
          </a:stretch>
        </p:blipFill>
        <p:spPr>
          <a:xfrm>
            <a:off x="339725" y="3287078"/>
            <a:ext cx="1908014" cy="1670412"/>
          </a:xfrm>
          <a:prstGeom prst="rect">
            <a:avLst/>
          </a:prstGeom>
          <a:noFill/>
          <a:ln w="9525">
            <a:noFill/>
          </a:ln>
        </p:spPr>
      </p:pic>
      <p:sp>
        <p:nvSpPr>
          <p:cNvPr id="20" name="圆角矩形 19"/>
          <p:cNvSpPr/>
          <p:nvPr/>
        </p:nvSpPr>
        <p:spPr>
          <a:xfrm>
            <a:off x="353060" y="3286760"/>
            <a:ext cx="691515" cy="3886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膜带偏移</a:t>
            </a:r>
          </a:p>
        </p:txBody>
      </p:sp>
      <p:sp>
        <p:nvSpPr>
          <p:cNvPr id="21" name="文本框 20"/>
          <p:cNvSpPr txBox="1"/>
          <p:nvPr/>
        </p:nvSpPr>
        <p:spPr>
          <a:xfrm>
            <a:off x="438785" y="5245735"/>
            <a:ext cx="8405495" cy="1198880"/>
          </a:xfrm>
          <a:prstGeom prst="rect">
            <a:avLst/>
          </a:prstGeom>
          <a:noFill/>
        </p:spPr>
        <p:txBody>
          <a:bodyPr wrap="square" rtlCol="0" anchor="t">
            <a:spAutoFit/>
          </a:bodyPr>
          <a:lstStyle/>
          <a:p>
            <a:pPr>
              <a:lnSpc>
                <a:spcPct val="150000"/>
              </a:lnSpc>
            </a:pPr>
            <a:r>
              <a:rPr lang="zh-CN" altLang="en-US" sz="1600">
                <a:latin typeface="微软雅黑" panose="020B0503020204020204" pitchFamily="34" charset="-122"/>
                <a:ea typeface="微软雅黑" panose="020B0503020204020204" pitchFamily="34" charset="-122"/>
              </a:rPr>
              <a:t>按照约</a:t>
            </a:r>
            <a:r>
              <a:rPr lang="en-US" altLang="zh-CN" sz="1600">
                <a:latin typeface="微软雅黑" panose="020B0503020204020204" pitchFamily="34" charset="-122"/>
                <a:ea typeface="微软雅黑" panose="020B0503020204020204" pitchFamily="34" charset="-122"/>
              </a:rPr>
              <a:t>3-4%</a:t>
            </a:r>
            <a:r>
              <a:rPr lang="zh-CN" altLang="en-US" sz="1600">
                <a:latin typeface="微软雅黑" panose="020B0503020204020204" pitchFamily="34" charset="-122"/>
                <a:ea typeface="微软雅黑" panose="020B0503020204020204" pitchFamily="34" charset="-122"/>
              </a:rPr>
              <a:t>的抽检比率，每</a:t>
            </a:r>
            <a:r>
              <a:rPr lang="en-US" altLang="zh-CN" sz="1600">
                <a:latin typeface="微软雅黑" panose="020B0503020204020204" pitchFamily="34" charset="-122"/>
                <a:ea typeface="微软雅黑" panose="020B0503020204020204" pitchFamily="34" charset="-122"/>
              </a:rPr>
              <a:t>30</a:t>
            </a:r>
            <a:r>
              <a:rPr lang="zh-CN" altLang="en-US" sz="1600">
                <a:latin typeface="微软雅黑" panose="020B0503020204020204" pitchFamily="34" charset="-122"/>
                <a:ea typeface="微软雅黑" panose="020B0503020204020204" pitchFamily="34" charset="-122"/>
              </a:rPr>
              <a:t>块组件抽取</a:t>
            </a:r>
            <a:r>
              <a:rPr lang="en-US" altLang="zh-CN" sz="1600">
                <a:latin typeface="微软雅黑" panose="020B0503020204020204" pitchFamily="34" charset="-122"/>
                <a:ea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rPr>
              <a:t>块组件做外观检查</a:t>
            </a:r>
          </a:p>
          <a:p>
            <a:pPr>
              <a:lnSpc>
                <a:spcPct val="150000"/>
              </a:lnSpc>
            </a:pPr>
            <a:r>
              <a:rPr lang="zh-CN" altLang="en-US" sz="1600">
                <a:latin typeface="微软雅黑" panose="020B0503020204020204" pitchFamily="34" charset="-122"/>
                <a:ea typeface="微软雅黑" panose="020B0503020204020204" pitchFamily="34" charset="-122"/>
              </a:rPr>
              <a:t>流水线程序实现自动预警提示人工抽检判定，判定完成后循环抽检流程</a:t>
            </a:r>
          </a:p>
          <a:p>
            <a:pPr>
              <a:lnSpc>
                <a:spcPct val="150000"/>
              </a:lnSpc>
            </a:pPr>
            <a:r>
              <a:rPr lang="zh-CN" altLang="en-US" sz="1600">
                <a:latin typeface="微软雅黑" panose="020B0503020204020204" pitchFamily="34" charset="-122"/>
                <a:ea typeface="微软雅黑" panose="020B0503020204020204" pitchFamily="34" charset="-122"/>
              </a:rPr>
              <a:t>抽检结果录入</a:t>
            </a:r>
            <a:r>
              <a:rPr lang="en-US" altLang="zh-CN" sz="1600">
                <a:latin typeface="微软雅黑" panose="020B0503020204020204" pitchFamily="34" charset="-122"/>
                <a:ea typeface="微软雅黑" panose="020B0503020204020204" pitchFamily="34" charset="-122"/>
              </a:rPr>
              <a:t>MES</a:t>
            </a:r>
            <a:r>
              <a:rPr lang="zh-CN" altLang="en-US" sz="1600">
                <a:latin typeface="微软雅黑" panose="020B0503020204020204" pitchFamily="34" charset="-122"/>
                <a:ea typeface="微软雅黑" panose="020B0503020204020204" pitchFamily="34" charset="-122"/>
              </a:rPr>
              <a:t>系统内</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3" name="Rectangle 2"/>
          <p:cNvSpPr txBox="1">
            <a:spLocks noChangeArrowheads="1"/>
          </p:cNvSpPr>
          <p:nvPr/>
        </p:nvSpPr>
        <p:spPr bwMode="auto">
          <a:xfrm>
            <a:off x="3053715" y="1201420"/>
            <a:ext cx="2016125" cy="572770"/>
          </a:xfrm>
          <a:prstGeom prst="rect">
            <a:avLst/>
          </a:prstGeom>
          <a:solidFill>
            <a:srgbClr val="FFFFFF"/>
          </a:solidFill>
          <a:ln>
            <a:solidFill>
              <a:srgbClr val="000000"/>
            </a:solidFill>
            <a:miter lim="800000"/>
          </a:ln>
        </p:spPr>
        <p:txBody>
          <a:bodyPr vert="horz" wrap="square" lIns="91440" tIns="45720" rIns="91440" bIns="45720" numCol="1" anchor="t" anchorCtr="0" compatLnSpc="1"/>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800" i="0" u="none" strike="noStrike" kern="1200" cap="none" spc="0" normalizeH="0" baseline="0" noProof="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j-cs"/>
              </a:rPr>
              <a:t>装框控制点</a:t>
            </a:r>
          </a:p>
        </p:txBody>
      </p:sp>
      <p:sp>
        <p:nvSpPr>
          <p:cNvPr id="14" name="Rectangle 3"/>
          <p:cNvSpPr>
            <a:spLocks noChangeArrowheads="1"/>
          </p:cNvSpPr>
          <p:nvPr/>
        </p:nvSpPr>
        <p:spPr bwMode="gray">
          <a:xfrm>
            <a:off x="620713" y="2141530"/>
            <a:ext cx="7740650" cy="619125"/>
          </a:xfrm>
          <a:prstGeom prst="rect">
            <a:avLst/>
          </a:prstGeom>
          <a:solidFill>
            <a:schemeClr val="accent1"/>
          </a:solidFill>
          <a:ln w="9525" algn="ctr">
            <a:noFill/>
            <a:miter lim="800000"/>
          </a:ln>
        </p:spPr>
        <p:txBody>
          <a:bodyPr wrap="none" anchor="ctr"/>
          <a:lstStyle/>
          <a:p>
            <a:endParaRPr lang="zh-CN" altLang="en-US">
              <a:latin typeface="华文楷体" panose="02010600040101010101" pitchFamily="2" charset="-122"/>
              <a:ea typeface="华文楷体" panose="02010600040101010101" pitchFamily="2" charset="-122"/>
            </a:endParaRPr>
          </a:p>
        </p:txBody>
      </p:sp>
      <p:sp>
        <p:nvSpPr>
          <p:cNvPr id="17" name="AutoShape 13"/>
          <p:cNvSpPr>
            <a:spLocks noChangeArrowheads="1"/>
          </p:cNvSpPr>
          <p:nvPr/>
        </p:nvSpPr>
        <p:spPr bwMode="gray">
          <a:xfrm>
            <a:off x="906463" y="2890830"/>
            <a:ext cx="1114425" cy="1114425"/>
          </a:xfrm>
          <a:prstGeom prst="diamond">
            <a:avLst/>
          </a:prstGeom>
          <a:gradFill rotWithShape="1">
            <a:gsLst>
              <a:gs pos="0">
                <a:schemeClr val="accent1"/>
              </a:gs>
              <a:gs pos="100000">
                <a:schemeClr val="accent1">
                  <a:gamma/>
                  <a:shade val="46275"/>
                  <a:invGamma/>
                </a:schemeClr>
              </a:gs>
            </a:gsLst>
            <a:lin ang="0" scaled="1"/>
          </a:gradFill>
          <a:ln w="9525">
            <a:miter lim="800000"/>
          </a:ln>
          <a:scene3d>
            <a:camera prst="legacyPerspectiveBottom">
              <a:rot lat="20999997"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endParaRPr lang="zh-CN" altLang="en-US">
              <a:latin typeface="华文楷体" panose="02010600040101010101" pitchFamily="2" charset="-122"/>
              <a:ea typeface="华文楷体" panose="02010600040101010101" pitchFamily="2" charset="-122"/>
            </a:endParaRPr>
          </a:p>
        </p:txBody>
      </p:sp>
      <p:sp>
        <p:nvSpPr>
          <p:cNvPr id="19" name="AutoShape 14"/>
          <p:cNvSpPr>
            <a:spLocks noChangeArrowheads="1"/>
          </p:cNvSpPr>
          <p:nvPr/>
        </p:nvSpPr>
        <p:spPr bwMode="gray">
          <a:xfrm>
            <a:off x="2887663" y="2890830"/>
            <a:ext cx="1114425" cy="1114425"/>
          </a:xfrm>
          <a:prstGeom prst="diamond">
            <a:avLst/>
          </a:prstGeom>
          <a:gradFill rotWithShape="1">
            <a:gsLst>
              <a:gs pos="0">
                <a:schemeClr val="accent2"/>
              </a:gs>
              <a:gs pos="100000">
                <a:schemeClr val="accent2">
                  <a:gamma/>
                  <a:shade val="46275"/>
                  <a:invGamma/>
                </a:schemeClr>
              </a:gs>
            </a:gsLst>
            <a:lin ang="0" scaled="1"/>
          </a:gradFill>
          <a:ln w="9525">
            <a:miter lim="800000"/>
          </a:ln>
          <a:scene3d>
            <a:camera prst="legacyPerspectiveBottom">
              <a:rot lat="20999997"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zh-CN" altLang="en-US">
              <a:latin typeface="华文楷体" panose="02010600040101010101" pitchFamily="2" charset="-122"/>
              <a:ea typeface="华文楷体" panose="02010600040101010101" pitchFamily="2" charset="-122"/>
            </a:endParaRPr>
          </a:p>
        </p:txBody>
      </p:sp>
      <p:sp>
        <p:nvSpPr>
          <p:cNvPr id="20" name="AutoShape 15"/>
          <p:cNvSpPr>
            <a:spLocks noChangeArrowheads="1"/>
          </p:cNvSpPr>
          <p:nvPr/>
        </p:nvSpPr>
        <p:spPr bwMode="gray">
          <a:xfrm>
            <a:off x="4878388" y="2890830"/>
            <a:ext cx="1114425" cy="1114425"/>
          </a:xfrm>
          <a:prstGeom prst="diamond">
            <a:avLst/>
          </a:prstGeom>
          <a:gradFill rotWithShape="1">
            <a:gsLst>
              <a:gs pos="0">
                <a:schemeClr val="accent2"/>
              </a:gs>
              <a:gs pos="100000">
                <a:schemeClr val="accent2">
                  <a:gamma/>
                  <a:shade val="46275"/>
                  <a:invGamma/>
                </a:schemeClr>
              </a:gs>
            </a:gsLst>
            <a:lin ang="0" scaled="1"/>
          </a:gradFill>
          <a:ln w="9525">
            <a:miter lim="800000"/>
          </a:ln>
          <a:scene3d>
            <a:camera prst="legacyPerspectiveBottom">
              <a:rot lat="20999997"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zh-CN" altLang="en-US">
              <a:latin typeface="华文楷体" panose="02010600040101010101" pitchFamily="2" charset="-122"/>
              <a:ea typeface="华文楷体" panose="02010600040101010101" pitchFamily="2" charset="-122"/>
            </a:endParaRPr>
          </a:p>
        </p:txBody>
      </p:sp>
      <p:sp>
        <p:nvSpPr>
          <p:cNvPr id="21" name="AutoShape 16"/>
          <p:cNvSpPr>
            <a:spLocks noChangeArrowheads="1"/>
          </p:cNvSpPr>
          <p:nvPr/>
        </p:nvSpPr>
        <p:spPr bwMode="gray">
          <a:xfrm>
            <a:off x="6821488" y="2890830"/>
            <a:ext cx="1114425" cy="1114425"/>
          </a:xfrm>
          <a:prstGeom prst="diamond">
            <a:avLst/>
          </a:prstGeom>
          <a:gradFill rotWithShape="1">
            <a:gsLst>
              <a:gs pos="0">
                <a:schemeClr val="accent2"/>
              </a:gs>
              <a:gs pos="100000">
                <a:schemeClr val="accent2">
                  <a:gamma/>
                  <a:shade val="46275"/>
                  <a:invGamma/>
                </a:schemeClr>
              </a:gs>
            </a:gsLst>
            <a:lin ang="0" scaled="1"/>
          </a:gradFill>
          <a:ln w="9525">
            <a:miter lim="800000"/>
          </a:ln>
          <a:scene3d>
            <a:camera prst="legacyPerspectiveBottom">
              <a:rot lat="20999997"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zh-CN" altLang="en-US">
              <a:latin typeface="华文楷体" panose="02010600040101010101" pitchFamily="2" charset="-122"/>
              <a:ea typeface="华文楷体" panose="02010600040101010101" pitchFamily="2" charset="-122"/>
            </a:endParaRPr>
          </a:p>
        </p:txBody>
      </p:sp>
      <p:cxnSp>
        <p:nvCxnSpPr>
          <p:cNvPr id="22" name="AutoShape 17"/>
          <p:cNvCxnSpPr>
            <a:cxnSpLocks noChangeShapeType="1"/>
          </p:cNvCxnSpPr>
          <p:nvPr/>
        </p:nvCxnSpPr>
        <p:spPr bwMode="gray">
          <a:xfrm>
            <a:off x="2020888" y="3448043"/>
            <a:ext cx="866775" cy="0"/>
          </a:xfrm>
          <a:prstGeom prst="straightConnector1">
            <a:avLst/>
          </a:prstGeom>
          <a:noFill/>
          <a:ln w="12700">
            <a:solidFill>
              <a:srgbClr val="333333"/>
            </a:solidFill>
            <a:round/>
            <a:headEnd type="oval" w="sm" len="sm"/>
            <a:tailEnd type="oval" w="sm" len="sm"/>
          </a:ln>
        </p:spPr>
      </p:cxnSp>
      <p:cxnSp>
        <p:nvCxnSpPr>
          <p:cNvPr id="23" name="AutoShape 18"/>
          <p:cNvCxnSpPr>
            <a:cxnSpLocks noChangeShapeType="1"/>
          </p:cNvCxnSpPr>
          <p:nvPr/>
        </p:nvCxnSpPr>
        <p:spPr bwMode="gray">
          <a:xfrm>
            <a:off x="4002088" y="3448043"/>
            <a:ext cx="876300" cy="0"/>
          </a:xfrm>
          <a:prstGeom prst="straightConnector1">
            <a:avLst/>
          </a:prstGeom>
          <a:noFill/>
          <a:ln w="12700">
            <a:solidFill>
              <a:srgbClr val="333333"/>
            </a:solidFill>
            <a:round/>
            <a:headEnd type="oval" w="sm" len="sm"/>
            <a:tailEnd type="oval" w="sm" len="sm"/>
          </a:ln>
        </p:spPr>
      </p:cxnSp>
      <p:cxnSp>
        <p:nvCxnSpPr>
          <p:cNvPr id="24" name="AutoShape 19"/>
          <p:cNvCxnSpPr>
            <a:cxnSpLocks noChangeShapeType="1"/>
          </p:cNvCxnSpPr>
          <p:nvPr/>
        </p:nvCxnSpPr>
        <p:spPr bwMode="gray">
          <a:xfrm>
            <a:off x="5992813" y="3458838"/>
            <a:ext cx="828675" cy="0"/>
          </a:xfrm>
          <a:prstGeom prst="straightConnector1">
            <a:avLst/>
          </a:prstGeom>
          <a:noFill/>
          <a:ln w="12700">
            <a:solidFill>
              <a:srgbClr val="333333"/>
            </a:solidFill>
            <a:round/>
            <a:headEnd type="oval" w="sm" len="sm"/>
            <a:tailEnd type="oval" w="sm" len="sm"/>
          </a:ln>
        </p:spPr>
      </p:cxnSp>
      <p:sp>
        <p:nvSpPr>
          <p:cNvPr id="25" name="Text Box 20"/>
          <p:cNvSpPr txBox="1">
            <a:spLocks noChangeArrowheads="1"/>
          </p:cNvSpPr>
          <p:nvPr/>
        </p:nvSpPr>
        <p:spPr bwMode="gray">
          <a:xfrm>
            <a:off x="1009650" y="3216268"/>
            <a:ext cx="866775" cy="460375"/>
          </a:xfrm>
          <a:prstGeom prst="rect">
            <a:avLst/>
          </a:prstGeom>
          <a:noFill/>
          <a:ln w="9525">
            <a:noFill/>
            <a:miter lim="800000"/>
          </a:ln>
        </p:spPr>
        <p:txBody>
          <a:bodyPr>
            <a:spAutoFit/>
          </a:bodyPr>
          <a:lstStyle/>
          <a:p>
            <a:pPr algn="ctr">
              <a:spcBef>
                <a:spcPct val="50000"/>
              </a:spcBef>
            </a:pPr>
            <a:r>
              <a:rPr lang="zh-CN" altLang="en-US" sz="2400" smtClean="0">
                <a:solidFill>
                  <a:srgbClr val="FFFFFF"/>
                </a:solidFill>
                <a:latin typeface="微软雅黑" panose="020B0503020204020204" pitchFamily="34" charset="-122"/>
                <a:ea typeface="微软雅黑" panose="020B0503020204020204" pitchFamily="34" charset="-122"/>
              </a:rPr>
              <a:t>打胶</a:t>
            </a:r>
          </a:p>
        </p:txBody>
      </p:sp>
      <p:sp>
        <p:nvSpPr>
          <p:cNvPr id="29" name="Text Box 21"/>
          <p:cNvSpPr txBox="1">
            <a:spLocks noChangeArrowheads="1"/>
          </p:cNvSpPr>
          <p:nvPr/>
        </p:nvSpPr>
        <p:spPr bwMode="gray">
          <a:xfrm>
            <a:off x="2998788" y="3216268"/>
            <a:ext cx="866775" cy="460375"/>
          </a:xfrm>
          <a:prstGeom prst="rect">
            <a:avLst/>
          </a:prstGeom>
          <a:noFill/>
          <a:ln w="9525">
            <a:noFill/>
            <a:miter lim="800000"/>
          </a:ln>
        </p:spPr>
        <p:txBody>
          <a:bodyPr>
            <a:spAutoFit/>
          </a:bodyPr>
          <a:lstStyle/>
          <a:p>
            <a:pPr algn="ctr">
              <a:spcBef>
                <a:spcPct val="50000"/>
              </a:spcBef>
            </a:pPr>
            <a:r>
              <a:rPr lang="zh-CN" altLang="en-US" sz="2400" smtClean="0">
                <a:solidFill>
                  <a:srgbClr val="FFFFFF"/>
                </a:solidFill>
                <a:latin typeface="微软雅黑" panose="020B0503020204020204" pitchFamily="34" charset="-122"/>
                <a:ea typeface="微软雅黑" panose="020B0503020204020204" pitchFamily="34" charset="-122"/>
              </a:rPr>
              <a:t>组框</a:t>
            </a:r>
          </a:p>
        </p:txBody>
      </p:sp>
      <p:sp>
        <p:nvSpPr>
          <p:cNvPr id="30" name="Text Box 22"/>
          <p:cNvSpPr txBox="1">
            <a:spLocks noChangeArrowheads="1"/>
          </p:cNvSpPr>
          <p:nvPr/>
        </p:nvSpPr>
        <p:spPr bwMode="gray">
          <a:xfrm>
            <a:off x="4865687" y="3216268"/>
            <a:ext cx="1206511" cy="460375"/>
          </a:xfrm>
          <a:prstGeom prst="rect">
            <a:avLst/>
          </a:prstGeom>
          <a:noFill/>
          <a:ln w="9525">
            <a:noFill/>
            <a:miter lim="800000"/>
          </a:ln>
        </p:spPr>
        <p:txBody>
          <a:bodyPr wrap="square">
            <a:spAutoFit/>
          </a:bodyPr>
          <a:lstStyle/>
          <a:p>
            <a:pPr algn="ctr">
              <a:spcBef>
                <a:spcPct val="50000"/>
              </a:spcBef>
            </a:pPr>
            <a:r>
              <a:rPr lang="zh-CN" altLang="en-US" sz="2400" b="1" smtClean="0">
                <a:solidFill>
                  <a:srgbClr val="FFFFFF"/>
                </a:solidFill>
                <a:latin typeface="华文楷体" panose="02010600040101010101" pitchFamily="2" charset="-122"/>
                <a:ea typeface="华文楷体" panose="02010600040101010101" pitchFamily="2" charset="-122"/>
              </a:rPr>
              <a:t>装线盒</a:t>
            </a:r>
            <a:endParaRPr lang="en-US" altLang="zh-CN" sz="2400" b="1">
              <a:solidFill>
                <a:srgbClr val="FFFFFF"/>
              </a:solidFill>
              <a:latin typeface="华文楷体" panose="02010600040101010101" pitchFamily="2" charset="-122"/>
              <a:ea typeface="华文楷体" panose="02010600040101010101" pitchFamily="2" charset="-122"/>
            </a:endParaRPr>
          </a:p>
        </p:txBody>
      </p:sp>
      <p:sp>
        <p:nvSpPr>
          <p:cNvPr id="31" name="Text Box 23"/>
          <p:cNvSpPr txBox="1">
            <a:spLocks noChangeArrowheads="1"/>
          </p:cNvSpPr>
          <p:nvPr/>
        </p:nvSpPr>
        <p:spPr bwMode="gray">
          <a:xfrm>
            <a:off x="6961188" y="3216268"/>
            <a:ext cx="866775" cy="460375"/>
          </a:xfrm>
          <a:prstGeom prst="rect">
            <a:avLst/>
          </a:prstGeom>
          <a:noFill/>
          <a:ln w="9525">
            <a:noFill/>
            <a:miter lim="800000"/>
          </a:ln>
        </p:spPr>
        <p:txBody>
          <a:bodyPr>
            <a:spAutoFit/>
          </a:bodyPr>
          <a:lstStyle/>
          <a:p>
            <a:pPr algn="ctr">
              <a:spcBef>
                <a:spcPct val="50000"/>
              </a:spcBef>
            </a:pPr>
            <a:r>
              <a:rPr lang="zh-CN" altLang="en-US" sz="2400" smtClean="0">
                <a:solidFill>
                  <a:srgbClr val="FFFFFF"/>
                </a:solidFill>
                <a:latin typeface="微软雅黑" panose="020B0503020204020204" pitchFamily="34" charset="-122"/>
                <a:ea typeface="微软雅黑" panose="020B0503020204020204" pitchFamily="34" charset="-122"/>
              </a:rPr>
              <a:t>灌胶</a:t>
            </a:r>
          </a:p>
        </p:txBody>
      </p:sp>
      <p:sp>
        <p:nvSpPr>
          <p:cNvPr id="32" name="Text Box 24"/>
          <p:cNvSpPr txBox="1">
            <a:spLocks noChangeArrowheads="1"/>
          </p:cNvSpPr>
          <p:nvPr/>
        </p:nvSpPr>
        <p:spPr bwMode="gray">
          <a:xfrm>
            <a:off x="500034" y="4095743"/>
            <a:ext cx="2000264" cy="953135"/>
          </a:xfrm>
          <a:prstGeom prst="rect">
            <a:avLst/>
          </a:prstGeom>
          <a:noFill/>
          <a:ln w="9525" algn="ctr">
            <a:noFill/>
            <a:miter lim="800000"/>
          </a:ln>
        </p:spPr>
        <p:txBody>
          <a:bodyPr wrap="square">
            <a:spAutoFit/>
          </a:bodyPr>
          <a:lstStyle/>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胶量点检</a:t>
            </a:r>
            <a:r>
              <a:rPr lang="en-US" altLang="zh-CN" sz="1400" dirty="0" smtClean="0">
                <a:solidFill>
                  <a:srgbClr val="000000"/>
                </a:solidFill>
                <a:latin typeface="微软雅黑" panose="020B0503020204020204" pitchFamily="34" charset="-122"/>
                <a:ea typeface="微软雅黑" panose="020B0503020204020204" pitchFamily="34" charset="-122"/>
              </a:rPr>
              <a:t>4</a:t>
            </a:r>
            <a:r>
              <a:rPr lang="zh-CN" altLang="en-US" sz="1400" dirty="0" smtClean="0">
                <a:solidFill>
                  <a:srgbClr val="000000"/>
                </a:solidFill>
                <a:latin typeface="微软雅黑" panose="020B0503020204020204" pitchFamily="34" charset="-122"/>
                <a:ea typeface="微软雅黑" panose="020B0503020204020204" pitchFamily="34" charset="-122"/>
              </a:rPr>
              <a:t>小时</a:t>
            </a:r>
            <a:r>
              <a:rPr lang="en-US" altLang="zh-CN"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00000"/>
                </a:solidFill>
                <a:latin typeface="微软雅黑" panose="020B0503020204020204" pitchFamily="34" charset="-122"/>
                <a:ea typeface="微软雅黑" panose="020B0503020204020204" pitchFamily="34" charset="-122"/>
              </a:rPr>
              <a:t>次</a:t>
            </a:r>
            <a:endParaRPr lang="en-US" altLang="zh-CN" sz="1400" dirty="0">
              <a:solidFill>
                <a:srgbClr val="000000"/>
              </a:solidFill>
              <a:latin typeface="微软雅黑" panose="020B0503020204020204" pitchFamily="34" charset="-122"/>
              <a:ea typeface="微软雅黑" panose="020B0503020204020204" pitchFamily="34" charset="-122"/>
            </a:endParaRPr>
          </a:p>
          <a:p>
            <a:pPr>
              <a:spcBef>
                <a:spcPct val="50000"/>
              </a:spcBef>
              <a:buFontTx/>
              <a:buChar char="•"/>
            </a:pPr>
            <a:r>
              <a:rPr lang="en-US" altLang="zh-CN" sz="1400" dirty="0" smtClean="0">
                <a:solidFill>
                  <a:srgbClr val="000000"/>
                </a:solidFill>
                <a:latin typeface="微软雅黑" panose="020B0503020204020204" pitchFamily="34" charset="-122"/>
                <a:ea typeface="微软雅黑" panose="020B0503020204020204" pitchFamily="34" charset="-122"/>
              </a:rPr>
              <a:t>10min</a:t>
            </a:r>
            <a:r>
              <a:rPr lang="zh-CN" altLang="en-US" sz="1400" dirty="0" smtClean="0">
                <a:solidFill>
                  <a:srgbClr val="000000"/>
                </a:solidFill>
                <a:latin typeface="微软雅黑" panose="020B0503020204020204" pitchFamily="34" charset="-122"/>
                <a:ea typeface="微软雅黑" panose="020B0503020204020204" pitchFamily="34" charset="-122"/>
              </a:rPr>
              <a:t>使用完</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空胶距离≤</a:t>
            </a:r>
            <a:r>
              <a:rPr lang="en-US" altLang="zh-CN" sz="1400" dirty="0" smtClean="0">
                <a:solidFill>
                  <a:srgbClr val="000000"/>
                </a:solidFill>
                <a:latin typeface="微软雅黑" panose="020B0503020204020204" pitchFamily="34" charset="-122"/>
                <a:ea typeface="微软雅黑" panose="020B0503020204020204" pitchFamily="34" charset="-122"/>
              </a:rPr>
              <a:t>8mm</a:t>
            </a:r>
            <a:endParaRPr lang="zh-CN" altLang="en-US" sz="1400" dirty="0" smtClean="0">
              <a:solidFill>
                <a:srgbClr val="000000"/>
              </a:solidFill>
              <a:latin typeface="微软雅黑" panose="020B0503020204020204" pitchFamily="34" charset="-122"/>
              <a:ea typeface="微软雅黑" panose="020B0503020204020204" pitchFamily="34" charset="-122"/>
            </a:endParaRPr>
          </a:p>
        </p:txBody>
      </p:sp>
      <p:sp>
        <p:nvSpPr>
          <p:cNvPr id="34" name="Text Box 25"/>
          <p:cNvSpPr txBox="1">
            <a:spLocks noChangeArrowheads="1"/>
          </p:cNvSpPr>
          <p:nvPr/>
        </p:nvSpPr>
        <p:spPr bwMode="gray">
          <a:xfrm>
            <a:off x="2595563" y="4095743"/>
            <a:ext cx="1976437" cy="1922145"/>
          </a:xfrm>
          <a:prstGeom prst="rect">
            <a:avLst/>
          </a:prstGeom>
          <a:noFill/>
          <a:ln w="9525" algn="ctr">
            <a:noFill/>
            <a:miter lim="800000"/>
          </a:ln>
        </p:spPr>
        <p:txBody>
          <a:bodyPr wrap="square">
            <a:spAutoFit/>
          </a:bodyPr>
          <a:lstStyle/>
          <a:p>
            <a:pPr>
              <a:spcBef>
                <a:spcPct val="50000"/>
              </a:spcBef>
              <a:buFontTx/>
              <a:buChar char="•"/>
            </a:pPr>
            <a:r>
              <a:rPr lang="en-US" altLang="zh-CN" sz="1400" dirty="0" smtClean="0">
                <a:solidFill>
                  <a:srgbClr val="000000"/>
                </a:solidFill>
                <a:latin typeface="微软雅黑" panose="020B0503020204020204" pitchFamily="34" charset="-122"/>
                <a:ea typeface="微软雅黑" panose="020B0503020204020204" pitchFamily="34" charset="-122"/>
              </a:rPr>
              <a:t>A</a:t>
            </a:r>
            <a:r>
              <a:rPr lang="zh-CN" altLang="en-US" sz="1400" dirty="0" smtClean="0">
                <a:solidFill>
                  <a:srgbClr val="000000"/>
                </a:solidFill>
                <a:latin typeface="微软雅黑" panose="020B0503020204020204" pitchFamily="34" charset="-122"/>
                <a:ea typeface="微软雅黑" panose="020B0503020204020204" pitchFamily="34" charset="-122"/>
              </a:rPr>
              <a:t>面间隙≤</a:t>
            </a:r>
            <a:r>
              <a:rPr lang="en-US" altLang="zh-CN" sz="1400" dirty="0" smtClean="0">
                <a:solidFill>
                  <a:srgbClr val="000000"/>
                </a:solidFill>
                <a:latin typeface="微软雅黑" panose="020B0503020204020204" pitchFamily="34" charset="-122"/>
                <a:ea typeface="微软雅黑" panose="020B0503020204020204" pitchFamily="34" charset="-122"/>
              </a:rPr>
              <a:t>0.3mm</a:t>
            </a:r>
            <a:endParaRPr lang="en-US" altLang="zh-CN" sz="1400" dirty="0">
              <a:solidFill>
                <a:srgbClr val="000000"/>
              </a:solidFill>
              <a:latin typeface="微软雅黑" panose="020B0503020204020204" pitchFamily="34" charset="-122"/>
              <a:ea typeface="微软雅黑" panose="020B0503020204020204" pitchFamily="34" charset="-122"/>
            </a:endParaRPr>
          </a:p>
          <a:p>
            <a:pPr>
              <a:spcBef>
                <a:spcPct val="50000"/>
              </a:spcBef>
              <a:buFontTx/>
              <a:buChar char="•"/>
            </a:pPr>
            <a:r>
              <a:rPr lang="en-US" altLang="zh-CN" sz="1400" dirty="0" smtClean="0">
                <a:solidFill>
                  <a:srgbClr val="000000"/>
                </a:solidFill>
                <a:latin typeface="微软雅黑" panose="020B0503020204020204" pitchFamily="34" charset="-122"/>
                <a:ea typeface="微软雅黑" panose="020B0503020204020204" pitchFamily="34" charset="-122"/>
              </a:rPr>
              <a:t>A</a:t>
            </a:r>
            <a:r>
              <a:rPr lang="zh-CN" altLang="en-US" sz="1400" dirty="0" smtClean="0">
                <a:solidFill>
                  <a:srgbClr val="000000"/>
                </a:solidFill>
                <a:latin typeface="微软雅黑" panose="020B0503020204020204" pitchFamily="34" charset="-122"/>
                <a:ea typeface="微软雅黑" panose="020B0503020204020204" pitchFamily="34" charset="-122"/>
              </a:rPr>
              <a:t>面错位≤</a:t>
            </a:r>
            <a:r>
              <a:rPr lang="en-US" altLang="zh-CN" sz="1400" dirty="0" smtClean="0">
                <a:solidFill>
                  <a:srgbClr val="000000"/>
                </a:solidFill>
                <a:latin typeface="微软雅黑" panose="020B0503020204020204" pitchFamily="34" charset="-122"/>
                <a:ea typeface="微软雅黑" panose="020B0503020204020204" pitchFamily="34" charset="-122"/>
              </a:rPr>
              <a:t>0.3mm</a:t>
            </a:r>
          </a:p>
          <a:p>
            <a:pPr>
              <a:spcBef>
                <a:spcPct val="50000"/>
              </a:spcBef>
              <a:buFontTx/>
              <a:buChar char="•"/>
            </a:pPr>
            <a:r>
              <a:rPr lang="en-US" altLang="zh-CN" sz="1400" dirty="0" smtClean="0">
                <a:solidFill>
                  <a:srgbClr val="000000"/>
                </a:solidFill>
                <a:latin typeface="微软雅黑" panose="020B0503020204020204" pitchFamily="34" charset="-122"/>
                <a:ea typeface="微软雅黑" panose="020B0503020204020204" pitchFamily="34" charset="-122"/>
              </a:rPr>
              <a:t>C</a:t>
            </a:r>
            <a:r>
              <a:rPr lang="zh-CN" altLang="en-US" sz="1400" dirty="0" smtClean="0">
                <a:solidFill>
                  <a:srgbClr val="000000"/>
                </a:solidFill>
                <a:latin typeface="微软雅黑" panose="020B0503020204020204" pitchFamily="34" charset="-122"/>
                <a:ea typeface="微软雅黑" panose="020B0503020204020204" pitchFamily="34" charset="-122"/>
              </a:rPr>
              <a:t>面间隙≤</a:t>
            </a:r>
            <a:r>
              <a:rPr lang="en-US" altLang="zh-CN" sz="1400" dirty="0" smtClean="0">
                <a:solidFill>
                  <a:srgbClr val="000000"/>
                </a:solidFill>
                <a:latin typeface="微软雅黑" panose="020B0503020204020204" pitchFamily="34" charset="-122"/>
                <a:ea typeface="微软雅黑" panose="020B0503020204020204" pitchFamily="34" charset="-122"/>
              </a:rPr>
              <a:t>0.8mm</a:t>
            </a:r>
          </a:p>
          <a:p>
            <a:pPr>
              <a:spcBef>
                <a:spcPct val="50000"/>
              </a:spcBef>
              <a:buFontTx/>
              <a:buChar char="•"/>
            </a:pPr>
            <a:r>
              <a:rPr lang="en-US" altLang="zh-CN" sz="1400" dirty="0" smtClean="0">
                <a:solidFill>
                  <a:srgbClr val="000000"/>
                </a:solidFill>
                <a:latin typeface="微软雅黑" panose="020B0503020204020204" pitchFamily="34" charset="-122"/>
                <a:ea typeface="微软雅黑" panose="020B0503020204020204" pitchFamily="34" charset="-122"/>
              </a:rPr>
              <a:t>C</a:t>
            </a:r>
            <a:r>
              <a:rPr lang="zh-CN" altLang="en-US" sz="1400" dirty="0" smtClean="0">
                <a:solidFill>
                  <a:srgbClr val="000000"/>
                </a:solidFill>
                <a:latin typeface="微软雅黑" panose="020B0503020204020204" pitchFamily="34" charset="-122"/>
                <a:ea typeface="微软雅黑" panose="020B0503020204020204" pitchFamily="34" charset="-122"/>
              </a:rPr>
              <a:t>面错位≤</a:t>
            </a:r>
            <a:r>
              <a:rPr lang="en-US" altLang="zh-CN" sz="1400" dirty="0" smtClean="0">
                <a:solidFill>
                  <a:srgbClr val="000000"/>
                </a:solidFill>
                <a:latin typeface="微软雅黑" panose="020B0503020204020204" pitchFamily="34" charset="-122"/>
                <a:ea typeface="微软雅黑" panose="020B0503020204020204" pitchFamily="34" charset="-122"/>
              </a:rPr>
              <a:t>0.8mm</a:t>
            </a:r>
          </a:p>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对角线差值≤</a:t>
            </a:r>
            <a:r>
              <a:rPr lang="en-US" altLang="zh-CN" sz="1400" dirty="0" smtClean="0">
                <a:solidFill>
                  <a:srgbClr val="000000"/>
                </a:solidFill>
                <a:latin typeface="微软雅黑" panose="020B0503020204020204" pitchFamily="34" charset="-122"/>
                <a:ea typeface="微软雅黑" panose="020B0503020204020204" pitchFamily="34" charset="-122"/>
              </a:rPr>
              <a:t>3mm</a:t>
            </a:r>
          </a:p>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尺寸公差</a:t>
            </a:r>
            <a:r>
              <a:rPr lang="en-US" altLang="zh-CN" sz="1400" dirty="0" smtClean="0">
                <a:solidFill>
                  <a:srgbClr val="000000"/>
                </a:solidFill>
                <a:latin typeface="微软雅黑" panose="020B0503020204020204" pitchFamily="34" charset="-122"/>
                <a:ea typeface="微软雅黑" panose="020B0503020204020204" pitchFamily="34" charset="-122"/>
              </a:rPr>
              <a:t>±2mm</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35" name="Text Box 26"/>
          <p:cNvSpPr txBox="1">
            <a:spLocks noChangeArrowheads="1"/>
          </p:cNvSpPr>
          <p:nvPr/>
        </p:nvSpPr>
        <p:spPr bwMode="gray">
          <a:xfrm>
            <a:off x="4610100" y="4131557"/>
            <a:ext cx="2105040" cy="1783715"/>
          </a:xfrm>
          <a:prstGeom prst="rect">
            <a:avLst/>
          </a:prstGeom>
          <a:noFill/>
          <a:ln w="9525" algn="ctr">
            <a:noFill/>
            <a:miter lim="800000"/>
          </a:ln>
        </p:spPr>
        <p:txBody>
          <a:bodyPr wrap="square">
            <a:spAutoFit/>
          </a:bodyPr>
          <a:lstStyle/>
          <a:p>
            <a:pPr>
              <a:lnSpc>
                <a:spcPts val="1500"/>
              </a:lnSpc>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胶量要求</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a:lnSpc>
                <a:spcPts val="1500"/>
              </a:lnSpc>
              <a:spcBef>
                <a:spcPct val="50000"/>
              </a:spcBef>
            </a:pPr>
            <a:r>
              <a:rPr lang="en-US" altLang="zh-CN" sz="1400" dirty="0" smtClean="0">
                <a:solidFill>
                  <a:srgbClr val="000000"/>
                </a:solidFill>
                <a:latin typeface="微软雅黑" panose="020B0503020204020204" pitchFamily="34" charset="-122"/>
                <a:ea typeface="微软雅黑" panose="020B0503020204020204" pitchFamily="34" charset="-122"/>
              </a:rPr>
              <a:t>JK06H</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20±5g</a:t>
            </a:r>
          </a:p>
          <a:p>
            <a:pPr>
              <a:lnSpc>
                <a:spcPts val="1500"/>
              </a:lnSpc>
              <a:spcBef>
                <a:spcPct val="50000"/>
              </a:spcBef>
            </a:pPr>
            <a:r>
              <a:rPr lang="en-US" altLang="zh-CN" sz="1400" dirty="0" smtClean="0">
                <a:solidFill>
                  <a:srgbClr val="000000"/>
                </a:solidFill>
                <a:latin typeface="微软雅黑" panose="020B0503020204020204" pitchFamily="34" charset="-122"/>
                <a:ea typeface="微软雅黑" panose="020B0503020204020204" pitchFamily="34" charset="-122"/>
              </a:rPr>
              <a:t>JK09E</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7.5</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2g</a:t>
            </a:r>
            <a:endParaRPr lang="en-US" altLang="zh-CN" sz="1400" dirty="0">
              <a:solidFill>
                <a:srgbClr val="000000"/>
              </a:solidFill>
              <a:latin typeface="微软雅黑" panose="020B0503020204020204" pitchFamily="34" charset="-122"/>
              <a:ea typeface="微软雅黑" panose="020B0503020204020204" pitchFamily="34" charset="-122"/>
            </a:endParaRPr>
          </a:p>
          <a:p>
            <a:pPr>
              <a:lnSpc>
                <a:spcPts val="1500"/>
              </a:lnSpc>
              <a:spcBef>
                <a:spcPct val="50000"/>
              </a:spcBef>
              <a:buFont typeface="Arial" panose="020B0604020202020204" pitchFamily="34" charset="0"/>
              <a:buChar char="•"/>
            </a:pPr>
            <a:r>
              <a:rPr lang="zh-CN" altLang="en-US" sz="1400" dirty="0" smtClean="0">
                <a:solidFill>
                  <a:srgbClr val="000000"/>
                </a:solidFill>
                <a:latin typeface="微软雅黑" panose="020B0503020204020204" pitchFamily="34" charset="-122"/>
                <a:ea typeface="微软雅黑" panose="020B0503020204020204" pitchFamily="34" charset="-122"/>
              </a:rPr>
              <a:t>溢胶宽度</a:t>
            </a:r>
            <a:r>
              <a:rPr lang="en-US" altLang="zh-CN" sz="1400" dirty="0" smtClean="0">
                <a:solidFill>
                  <a:srgbClr val="000000"/>
                </a:solidFill>
                <a:latin typeface="微软雅黑" panose="020B0503020204020204" pitchFamily="34" charset="-122"/>
                <a:ea typeface="微软雅黑" panose="020B0503020204020204" pitchFamily="34" charset="-122"/>
              </a:rPr>
              <a:t>≥2mm</a:t>
            </a:r>
          </a:p>
          <a:p>
            <a:pPr>
              <a:lnSpc>
                <a:spcPts val="1500"/>
              </a:lnSpc>
              <a:spcBef>
                <a:spcPct val="50000"/>
              </a:spcBef>
              <a:buFont typeface="Arial" panose="020B0604020202020204" pitchFamily="34" charset="0"/>
              <a:buChar char="•"/>
            </a:pPr>
            <a:r>
              <a:rPr lang="zh-CN" altLang="en-US" sz="1400" dirty="0" smtClean="0">
                <a:solidFill>
                  <a:srgbClr val="000000"/>
                </a:solidFill>
                <a:latin typeface="微软雅黑" panose="020B0503020204020204" pitchFamily="34" charset="-122"/>
                <a:ea typeface="微软雅黑" panose="020B0503020204020204" pitchFamily="34" charset="-122"/>
              </a:rPr>
              <a:t>胶量点检</a:t>
            </a:r>
            <a:r>
              <a:rPr lang="en-US" altLang="zh-CN" sz="1400" dirty="0" smtClean="0">
                <a:solidFill>
                  <a:srgbClr val="000000"/>
                </a:solidFill>
                <a:latin typeface="微软雅黑" panose="020B0503020204020204" pitchFamily="34" charset="-122"/>
                <a:ea typeface="微软雅黑" panose="020B0503020204020204" pitchFamily="34" charset="-122"/>
              </a:rPr>
              <a:t>4</a:t>
            </a:r>
            <a:r>
              <a:rPr lang="zh-CN" altLang="en-US" sz="1400" dirty="0" smtClean="0">
                <a:solidFill>
                  <a:srgbClr val="000000"/>
                </a:solidFill>
                <a:latin typeface="微软雅黑" panose="020B0503020204020204" pitchFamily="34" charset="-122"/>
                <a:ea typeface="微软雅黑" panose="020B0503020204020204" pitchFamily="34" charset="-122"/>
              </a:rPr>
              <a:t>小时</a:t>
            </a:r>
            <a:r>
              <a:rPr lang="en-US" altLang="zh-CN"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00000"/>
                </a:solidFill>
                <a:latin typeface="微软雅黑" panose="020B0503020204020204" pitchFamily="34" charset="-122"/>
                <a:ea typeface="微软雅黑" panose="020B0503020204020204" pitchFamily="34" charset="-122"/>
              </a:rPr>
              <a:t>次</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a:lnSpc>
                <a:spcPts val="1500"/>
              </a:lnSpc>
              <a:spcBef>
                <a:spcPct val="50000"/>
              </a:spcBef>
              <a:buFont typeface="Arial" panose="020B0604020202020204" pitchFamily="34" charset="0"/>
              <a:buChar char="•"/>
            </a:pPr>
            <a:r>
              <a:rPr lang="zh-CN" altLang="en-US" sz="1400" dirty="0" smtClean="0">
                <a:solidFill>
                  <a:srgbClr val="000000"/>
                </a:solidFill>
                <a:latin typeface="微软雅黑" panose="020B0503020204020204" pitchFamily="34" charset="-122"/>
                <a:ea typeface="微软雅黑" panose="020B0503020204020204" pitchFamily="34" charset="-122"/>
              </a:rPr>
              <a:t>加锡焊接，焊接后自检</a:t>
            </a:r>
          </a:p>
        </p:txBody>
      </p:sp>
      <p:sp>
        <p:nvSpPr>
          <p:cNvPr id="36" name="Text Box 27"/>
          <p:cNvSpPr txBox="1">
            <a:spLocks noChangeArrowheads="1"/>
          </p:cNvSpPr>
          <p:nvPr/>
        </p:nvSpPr>
        <p:spPr bwMode="gray">
          <a:xfrm>
            <a:off x="6784658" y="4095743"/>
            <a:ext cx="1943127" cy="1922145"/>
          </a:xfrm>
          <a:prstGeom prst="rect">
            <a:avLst/>
          </a:prstGeom>
          <a:noFill/>
          <a:ln w="9525" algn="ctr">
            <a:noFill/>
            <a:miter lim="800000"/>
          </a:ln>
        </p:spPr>
        <p:txBody>
          <a:bodyPr wrap="square">
            <a:spAutoFit/>
          </a:bodyPr>
          <a:lstStyle/>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表干点检</a:t>
            </a:r>
            <a:r>
              <a:rPr lang="en-US" altLang="zh-CN" sz="1400" dirty="0" smtClean="0">
                <a:solidFill>
                  <a:srgbClr val="000000"/>
                </a:solidFill>
                <a:latin typeface="微软雅黑" panose="020B0503020204020204" pitchFamily="34" charset="-122"/>
                <a:ea typeface="微软雅黑" panose="020B0503020204020204" pitchFamily="34" charset="-122"/>
              </a:rPr>
              <a:t>2</a:t>
            </a:r>
            <a:r>
              <a:rPr lang="zh-CN" altLang="en-US" sz="1400" dirty="0" smtClean="0">
                <a:solidFill>
                  <a:srgbClr val="000000"/>
                </a:solidFill>
                <a:latin typeface="微软雅黑" panose="020B0503020204020204" pitchFamily="34" charset="-122"/>
                <a:ea typeface="微软雅黑" panose="020B0503020204020204" pitchFamily="34" charset="-122"/>
              </a:rPr>
              <a:t>小时</a:t>
            </a:r>
            <a:r>
              <a:rPr lang="en-US" altLang="zh-CN"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00000"/>
                </a:solidFill>
                <a:latin typeface="微软雅黑" panose="020B0503020204020204" pitchFamily="34" charset="-122"/>
                <a:ea typeface="微软雅黑" panose="020B0503020204020204" pitchFamily="34" charset="-122"/>
              </a:rPr>
              <a:t>次</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配比点检</a:t>
            </a:r>
            <a:r>
              <a:rPr lang="en-US" altLang="zh-CN" sz="1400" dirty="0" smtClean="0">
                <a:solidFill>
                  <a:srgbClr val="000000"/>
                </a:solidFill>
                <a:latin typeface="微软雅黑" panose="020B0503020204020204" pitchFamily="34" charset="-122"/>
                <a:ea typeface="微软雅黑" panose="020B0503020204020204" pitchFamily="34" charset="-122"/>
              </a:rPr>
              <a:t>12</a:t>
            </a:r>
            <a:r>
              <a:rPr lang="zh-CN" altLang="en-US" sz="1400" dirty="0" smtClean="0">
                <a:solidFill>
                  <a:srgbClr val="000000"/>
                </a:solidFill>
                <a:latin typeface="微软雅黑" panose="020B0503020204020204" pitchFamily="34" charset="-122"/>
                <a:ea typeface="微软雅黑" panose="020B0503020204020204" pitchFamily="34" charset="-122"/>
              </a:rPr>
              <a:t>小时</a:t>
            </a:r>
            <a:r>
              <a:rPr lang="en-US" altLang="zh-CN"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00000"/>
                </a:solidFill>
                <a:latin typeface="微软雅黑" panose="020B0503020204020204" pitchFamily="34" charset="-122"/>
                <a:ea typeface="微软雅黑" panose="020B0503020204020204" pitchFamily="34" charset="-122"/>
              </a:rPr>
              <a:t>次</a:t>
            </a:r>
            <a:endParaRPr lang="en-US" altLang="zh-CN" sz="1400" dirty="0">
              <a:solidFill>
                <a:srgbClr val="000000"/>
              </a:solidFill>
              <a:latin typeface="微软雅黑" panose="020B0503020204020204" pitchFamily="34" charset="-122"/>
              <a:ea typeface="微软雅黑" panose="020B0503020204020204" pitchFamily="34" charset="-122"/>
            </a:endParaRPr>
          </a:p>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胶管更换</a:t>
            </a:r>
            <a:r>
              <a:rPr lang="en-US" altLang="zh-CN" sz="1400" dirty="0" smtClean="0">
                <a:solidFill>
                  <a:srgbClr val="000000"/>
                </a:solidFill>
                <a:latin typeface="微软雅黑" panose="020B0503020204020204" pitchFamily="34" charset="-122"/>
                <a:ea typeface="微软雅黑" panose="020B0503020204020204" pitchFamily="34" charset="-122"/>
              </a:rPr>
              <a:t>3</a:t>
            </a:r>
            <a:r>
              <a:rPr lang="zh-CN" altLang="en-US" sz="1400" dirty="0" smtClean="0">
                <a:solidFill>
                  <a:srgbClr val="000000"/>
                </a:solidFill>
                <a:latin typeface="微软雅黑" panose="020B0503020204020204" pitchFamily="34" charset="-122"/>
                <a:ea typeface="微软雅黑" panose="020B0503020204020204" pitchFamily="34" charset="-122"/>
              </a:rPr>
              <a:t>小时</a:t>
            </a:r>
            <a:r>
              <a:rPr lang="en-US" altLang="zh-CN"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00000"/>
                </a:solidFill>
                <a:latin typeface="微软雅黑" panose="020B0503020204020204" pitchFamily="34" charset="-122"/>
                <a:ea typeface="微软雅黑" panose="020B0503020204020204" pitchFamily="34" charset="-122"/>
              </a:rPr>
              <a:t>次</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a:spcBef>
                <a:spcPct val="50000"/>
              </a:spcBef>
              <a:buFontTx/>
              <a:buChar char="•"/>
            </a:pPr>
            <a:r>
              <a:rPr lang="zh-CN" altLang="en-US" sz="1400" dirty="0" smtClean="0">
                <a:solidFill>
                  <a:srgbClr val="000000"/>
                </a:solidFill>
                <a:latin typeface="微软雅黑" panose="020B0503020204020204" pitchFamily="34" charset="-122"/>
                <a:ea typeface="微软雅黑" panose="020B0503020204020204" pitchFamily="34" charset="-122"/>
              </a:rPr>
              <a:t>胶量要求</a:t>
            </a:r>
          </a:p>
          <a:p>
            <a:pPr indent="0">
              <a:spcBef>
                <a:spcPct val="50000"/>
              </a:spcBef>
              <a:buFontTx/>
              <a:buNone/>
            </a:pPr>
            <a:r>
              <a:rPr lang="en-US" altLang="zh-CN" sz="1400" dirty="0" smtClean="0">
                <a:solidFill>
                  <a:srgbClr val="000000"/>
                </a:solidFill>
                <a:latin typeface="微软雅黑" panose="020B0503020204020204" pitchFamily="34" charset="-122"/>
                <a:ea typeface="微软雅黑" panose="020B0503020204020204" pitchFamily="34" charset="-122"/>
              </a:rPr>
              <a:t>JK06H</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27±1g</a:t>
            </a:r>
          </a:p>
          <a:p>
            <a:pPr indent="0">
              <a:spcBef>
                <a:spcPct val="50000"/>
              </a:spcBef>
              <a:buFontTx/>
              <a:buNone/>
            </a:pPr>
            <a:r>
              <a:rPr lang="en-US" altLang="zh-CN" sz="1400" dirty="0" smtClean="0">
                <a:solidFill>
                  <a:srgbClr val="000000"/>
                </a:solidFill>
                <a:latin typeface="微软雅黑" panose="020B0503020204020204" pitchFamily="34" charset="-122"/>
                <a:ea typeface="微软雅黑" panose="020B0503020204020204" pitchFamily="34" charset="-122"/>
                <a:sym typeface="+mn-ea"/>
              </a:rPr>
              <a:t>JK09E</a:t>
            </a:r>
            <a:r>
              <a:rPr lang="zh-CN" altLang="en-US" sz="14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400" dirty="0" smtClean="0">
                <a:solidFill>
                  <a:srgbClr val="000000"/>
                </a:solidFill>
                <a:latin typeface="微软雅黑" panose="020B0503020204020204" pitchFamily="34" charset="-122"/>
                <a:ea typeface="微软雅黑" panose="020B0503020204020204" pitchFamily="34" charset="-122"/>
                <a:sym typeface="+mn-ea"/>
              </a:rPr>
              <a:t>6.5</a:t>
            </a:r>
            <a:r>
              <a:rPr lang="zh-CN" altLang="en-US" sz="14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1400" dirty="0" smtClean="0">
                <a:solidFill>
                  <a:srgbClr val="000000"/>
                </a:solidFill>
                <a:latin typeface="微软雅黑" panose="020B0503020204020204" pitchFamily="34" charset="-122"/>
                <a:ea typeface="微软雅黑" panose="020B0503020204020204" pitchFamily="34" charset="-122"/>
                <a:sym typeface="+mn-ea"/>
              </a:rPr>
              <a:t>1g</a:t>
            </a:r>
            <a:endParaRPr lang="en-US" altLang="zh-CN" sz="1400" dirty="0" smtClean="0">
              <a:solidFill>
                <a:srgbClr val="000000"/>
              </a:solidFill>
              <a:latin typeface="微软雅黑" panose="020B0503020204020204" pitchFamily="34" charset="-122"/>
              <a:ea typeface="微软雅黑" panose="020B0503020204020204" pitchFamily="34" charset="-122"/>
            </a:endParaRPr>
          </a:p>
        </p:txBody>
      </p:sp>
      <p:sp>
        <p:nvSpPr>
          <p:cNvPr id="19494" name="标题 1"/>
          <p:cNvSpPr txBox="1"/>
          <p:nvPr/>
        </p:nvSpPr>
        <p:spPr bwMode="auto">
          <a:xfrm>
            <a:off x="177165" y="355600"/>
            <a:ext cx="3423920" cy="394970"/>
          </a:xfrm>
          <a:prstGeom prst="rect">
            <a:avLst/>
          </a:prstGeom>
          <a:noFill/>
          <a:ln w="9525">
            <a:noFill/>
            <a:miter lim="800000"/>
          </a:ln>
        </p:spPr>
        <p:txBody>
          <a:bodyPr anchor="b"/>
          <a:lstStyle/>
          <a:p>
            <a:pPr marL="44450" algn="l">
              <a:lnSpc>
                <a:spcPct val="100000"/>
              </a:lnSpc>
            </a:pP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装框工序控制点</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72" name="object 37"/>
          <p:cNvSpPr txBox="1">
            <a:spLocks noGrp="1"/>
          </p:cNvSpPr>
          <p:nvPr>
            <p:ph type="title"/>
          </p:nvPr>
        </p:nvSpPr>
        <p:spPr>
          <a:xfrm>
            <a:off x="287337" y="323850"/>
            <a:ext cx="4647565" cy="368935"/>
          </a:xfrm>
          <a:prstGeom prst="rect">
            <a:avLst/>
          </a:prstGeom>
        </p:spPr>
        <p:txBody>
          <a:bodyPr vert="horz" wrap="square" lIns="0" tIns="0" rIns="0" bIns="0" rtlCol="0">
            <a:spAutoFit/>
          </a:bodyPr>
          <a:lstStyle/>
          <a:p>
            <a:pPr marL="12700" algn="l">
              <a:lnSpc>
                <a:spcPct val="100000"/>
              </a:lnSpc>
            </a:pPr>
            <a:r>
              <a:rPr lang="zh-CN" sz="2400" b="1" spc="-5" dirty="0">
                <a:solidFill>
                  <a:schemeClr val="tx1"/>
                </a:solidFill>
                <a:latin typeface="微软雅黑" panose="020B0503020204020204" pitchFamily="34" charset="-122"/>
                <a:ea typeface="微软雅黑" panose="020B0503020204020204" pitchFamily="34" charset="-122"/>
              </a:rPr>
              <a:t>光伏</a:t>
            </a:r>
            <a:r>
              <a:rPr sz="2400" b="1" spc="-5" dirty="0">
                <a:solidFill>
                  <a:schemeClr val="tx1"/>
                </a:solidFill>
                <a:latin typeface="微软雅黑" panose="020B0503020204020204" pitchFamily="34" charset="-122"/>
                <a:ea typeface="微软雅黑" panose="020B0503020204020204" pitchFamily="34" charset="-122"/>
              </a:rPr>
              <a:t>组件产品</a:t>
            </a:r>
          </a:p>
        </p:txBody>
      </p:sp>
      <p:sp>
        <p:nvSpPr>
          <p:cNvPr id="20" name="文本框 19"/>
          <p:cNvSpPr txBox="1"/>
          <p:nvPr/>
        </p:nvSpPr>
        <p:spPr>
          <a:xfrm>
            <a:off x="287020" y="836295"/>
            <a:ext cx="5836920" cy="1430020"/>
          </a:xfrm>
          <a:prstGeom prst="rect">
            <a:avLst/>
          </a:prstGeom>
          <a:noFill/>
        </p:spPr>
        <p:txBody>
          <a:bodyPr wrap="square" rtlCol="0" anchor="t">
            <a:spAutoFit/>
          </a:bodyPr>
          <a:lstStyle/>
          <a:p>
            <a:pPr>
              <a:lnSpc>
                <a:spcPct val="150000"/>
              </a:lnSpc>
            </a:pPr>
            <a:r>
              <a:rPr lang="en-US" altLang="zh-CN" sz="1600" b="1">
                <a:latin typeface="微软雅黑" panose="020B0503020204020204" pitchFamily="34" charset="-122"/>
                <a:ea typeface="微软雅黑" panose="020B0503020204020204" pitchFamily="34" charset="-122"/>
              </a:rPr>
              <a:t>Cheetah</a:t>
            </a:r>
            <a:r>
              <a:rPr lang="zh-CN" altLang="en-US" sz="1600" b="1">
                <a:latin typeface="微软雅黑" panose="020B0503020204020204" pitchFamily="34" charset="-122"/>
                <a:ea typeface="微软雅黑" panose="020B0503020204020204" pitchFamily="34" charset="-122"/>
              </a:rPr>
              <a:t>产品</a:t>
            </a:r>
            <a:endParaRPr lang="zh-CN" altLang="en-US" sz="1400" b="1">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sym typeface="+mn-ea"/>
              </a:rPr>
              <a:t>组件技术：半片技术</a:t>
            </a:r>
            <a:endParaRPr lang="zh-CN" altLang="en-US"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功率范围：</a:t>
            </a:r>
            <a:r>
              <a:rPr lang="en-US" altLang="zh-CN" sz="1400">
                <a:latin typeface="微软雅黑" panose="020B0503020204020204" pitchFamily="34" charset="-122"/>
                <a:ea typeface="微软雅黑" panose="020B0503020204020204" pitchFamily="34" charset="-122"/>
              </a:rPr>
              <a:t>400-410W</a:t>
            </a:r>
          </a:p>
          <a:p>
            <a:pPr>
              <a:lnSpc>
                <a:spcPct val="150000"/>
              </a:lnSpc>
            </a:pPr>
            <a:r>
              <a:rPr lang="zh-CN" altLang="en-US" sz="1400">
                <a:solidFill>
                  <a:schemeClr val="tx1"/>
                </a:solidFill>
                <a:latin typeface="微软雅黑" panose="020B0503020204020204" pitchFamily="34" charset="-122"/>
                <a:ea typeface="微软雅黑" panose="020B0503020204020204" pitchFamily="34" charset="-122"/>
              </a:rPr>
              <a:t>线性质保：首年衰减</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2.5%，线性衰减</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0.6%，质保</a:t>
            </a:r>
            <a:r>
              <a:rPr lang="en-US" altLang="zh-CN" sz="1400">
                <a:solidFill>
                  <a:schemeClr val="tx1"/>
                </a:solidFill>
                <a:latin typeface="微软雅黑" panose="020B0503020204020204" pitchFamily="34" charset="-122"/>
                <a:ea typeface="微软雅黑" panose="020B0503020204020204" pitchFamily="34" charset="-122"/>
              </a:rPr>
              <a:t>25</a:t>
            </a:r>
            <a:r>
              <a:rPr lang="zh-CN" altLang="en-US" sz="1400">
                <a:solidFill>
                  <a:schemeClr val="tx1"/>
                </a:solidFill>
                <a:latin typeface="微软雅黑" panose="020B0503020204020204" pitchFamily="34" charset="-122"/>
                <a:ea typeface="微软雅黑" panose="020B0503020204020204" pitchFamily="34" charset="-122"/>
              </a:rPr>
              <a:t>年</a:t>
            </a:r>
          </a:p>
        </p:txBody>
      </p:sp>
      <p:pic>
        <p:nvPicPr>
          <p:cNvPr id="2" name="图片 1"/>
          <p:cNvPicPr>
            <a:picLocks noChangeAspect="1"/>
          </p:cNvPicPr>
          <p:nvPr/>
        </p:nvPicPr>
        <p:blipFill>
          <a:blip r:embed="rId4"/>
          <a:stretch>
            <a:fillRect/>
          </a:stretch>
        </p:blipFill>
        <p:spPr>
          <a:xfrm>
            <a:off x="458470" y="2501265"/>
            <a:ext cx="5120005" cy="2173605"/>
          </a:xfrm>
          <a:prstGeom prst="rect">
            <a:avLst/>
          </a:prstGeom>
        </p:spPr>
      </p:pic>
      <p:pic>
        <p:nvPicPr>
          <p:cNvPr id="3" name="图片 2"/>
          <p:cNvPicPr>
            <a:picLocks noChangeAspect="1"/>
          </p:cNvPicPr>
          <p:nvPr/>
        </p:nvPicPr>
        <p:blipFill>
          <a:blip r:embed="rId5"/>
          <a:stretch>
            <a:fillRect/>
          </a:stretch>
        </p:blipFill>
        <p:spPr>
          <a:xfrm>
            <a:off x="458470" y="4804410"/>
            <a:ext cx="4304665" cy="962025"/>
          </a:xfrm>
          <a:prstGeom prst="rect">
            <a:avLst/>
          </a:prstGeom>
        </p:spPr>
      </p:pic>
      <p:pic>
        <p:nvPicPr>
          <p:cNvPr id="4" name="图片 3"/>
          <p:cNvPicPr/>
          <p:nvPr/>
        </p:nvPicPr>
        <p:blipFill>
          <a:blip r:embed="rId6"/>
          <a:stretch>
            <a:fillRect/>
          </a:stretch>
        </p:blipFill>
        <p:spPr>
          <a:xfrm>
            <a:off x="6033770" y="754380"/>
            <a:ext cx="2754020" cy="4410032"/>
          </a:xfrm>
          <a:prstGeom prst="rect">
            <a:avLst/>
          </a:prstGeom>
        </p:spPr>
      </p:pic>
      <p:sp>
        <p:nvSpPr>
          <p:cNvPr id="5" name="文本框 4"/>
          <p:cNvSpPr txBox="1"/>
          <p:nvPr/>
        </p:nvSpPr>
        <p:spPr>
          <a:xfrm>
            <a:off x="458470" y="5828665"/>
            <a:ext cx="4304665" cy="737235"/>
          </a:xfrm>
          <a:prstGeom prst="rect">
            <a:avLst/>
          </a:prstGeom>
          <a:noFill/>
        </p:spPr>
        <p:txBody>
          <a:bodyPr wrap="square" rtlCol="0" anchor="t">
            <a:spAutoFit/>
          </a:bodyPr>
          <a:lstStyle/>
          <a:p>
            <a:pPr>
              <a:lnSpc>
                <a:spcPct val="150000"/>
              </a:lnSpc>
            </a:pPr>
            <a:r>
              <a:rPr lang="zh-CN" altLang="en-US" sz="1400">
                <a:latin typeface="微软雅黑" panose="020B0503020204020204" pitchFamily="34" charset="-122"/>
                <a:ea typeface="微软雅黑" panose="020B0503020204020204" pitchFamily="34" charset="-122"/>
              </a:rPr>
              <a:t>半片电池片中,通过每根主栅的电流降低为原来的1/2</a:t>
            </a:r>
          </a:p>
          <a:p>
            <a:pPr>
              <a:lnSpc>
                <a:spcPct val="150000"/>
              </a:lnSpc>
            </a:pPr>
            <a:r>
              <a:rPr lang="zh-CN" altLang="en-US" sz="1400">
                <a:latin typeface="微软雅黑" panose="020B0503020204020204" pitchFamily="34" charset="-122"/>
                <a:ea typeface="微软雅黑" panose="020B0503020204020204" pitchFamily="34" charset="-122"/>
              </a:rPr>
              <a:t>因此，半片组件内部功率耗损降低为整片组件的1/4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固化</a:t>
            </a:r>
          </a:p>
        </p:txBody>
      </p:sp>
      <p:sp>
        <p:nvSpPr>
          <p:cNvPr id="48" name="AutoShape 3"/>
          <p:cNvSpPr>
            <a:spLocks noChangeArrowheads="1"/>
          </p:cNvSpPr>
          <p:nvPr/>
        </p:nvSpPr>
        <p:spPr bwMode="gray">
          <a:xfrm>
            <a:off x="656278" y="1578402"/>
            <a:ext cx="2297113" cy="3155950"/>
          </a:xfrm>
          <a:prstGeom prst="roundRect">
            <a:avLst>
              <a:gd name="adj" fmla="val 4690"/>
            </a:avLst>
          </a:prstGeom>
          <a:solidFill>
            <a:srgbClr val="A9DC86"/>
          </a:solidFill>
          <a:ln w="9525">
            <a:round/>
          </a:ln>
          <a:scene3d>
            <a:camera prst="legacyObliqueTopRight"/>
            <a:lightRig rig="legacyFlat3" dir="b"/>
          </a:scene3d>
          <a:sp3d extrusionH="430200" prstMaterial="legacyMatte">
            <a:bevelT w="13500" h="13500" prst="angle"/>
            <a:bevelB w="13500" h="13500" prst="angle"/>
            <a:extrusionClr>
              <a:srgbClr val="A9DC86"/>
            </a:extrusionClr>
          </a:sp3d>
        </p:spPr>
        <p:txBody>
          <a:bodyPr wrap="none" anchor="ctr">
            <a:flatTx/>
          </a:bodyPr>
          <a:lstStyle/>
          <a:p>
            <a:endParaRPr lang="zh-CN" altLang="zh-CN"/>
          </a:p>
        </p:txBody>
      </p:sp>
      <p:sp>
        <p:nvSpPr>
          <p:cNvPr id="49" name="AutoShape 4"/>
          <p:cNvSpPr>
            <a:spLocks noChangeArrowheads="1"/>
          </p:cNvSpPr>
          <p:nvPr/>
        </p:nvSpPr>
        <p:spPr bwMode="gray">
          <a:xfrm>
            <a:off x="656278" y="919416"/>
            <a:ext cx="2438400" cy="520874"/>
          </a:xfrm>
          <a:prstGeom prst="roundRect">
            <a:avLst>
              <a:gd name="adj" fmla="val 50000"/>
            </a:avLst>
          </a:prstGeom>
          <a:gradFill rotWithShape="1">
            <a:gsLst>
              <a:gs pos="0">
                <a:srgbClr val="66B828"/>
              </a:gs>
              <a:gs pos="100000">
                <a:srgbClr val="2F611D"/>
              </a:gs>
            </a:gsLst>
            <a:lin ang="5400000" scaled="1"/>
          </a:gradFill>
          <a:ln w="9525">
            <a:noFill/>
            <a:round/>
          </a:ln>
        </p:spPr>
        <p:txBody>
          <a:bodyPr wrap="none" anchor="ctr"/>
          <a:lstStyle/>
          <a:p>
            <a:endParaRPr lang="zh-CN" altLang="zh-CN"/>
          </a:p>
        </p:txBody>
      </p:sp>
      <p:sp>
        <p:nvSpPr>
          <p:cNvPr id="50" name="AutoShape 5"/>
          <p:cNvSpPr>
            <a:spLocks noChangeArrowheads="1"/>
          </p:cNvSpPr>
          <p:nvPr/>
        </p:nvSpPr>
        <p:spPr bwMode="gray">
          <a:xfrm>
            <a:off x="3318516" y="1578402"/>
            <a:ext cx="2295525" cy="3155950"/>
          </a:xfrm>
          <a:prstGeom prst="roundRect">
            <a:avLst>
              <a:gd name="adj" fmla="val 4690"/>
            </a:avLst>
          </a:prstGeom>
          <a:solidFill>
            <a:srgbClr val="F1D08F"/>
          </a:solidFill>
          <a:ln w="9525">
            <a:round/>
          </a:ln>
          <a:scene3d>
            <a:camera prst="legacyObliqueTopRight"/>
            <a:lightRig rig="legacyFlat3" dir="b"/>
          </a:scene3d>
          <a:sp3d extrusionH="430200" prstMaterial="legacyMatte">
            <a:bevelT w="13500" h="13500" prst="angle"/>
            <a:bevelB w="13500" h="13500" prst="angle"/>
            <a:extrusionClr>
              <a:srgbClr val="F1D08F"/>
            </a:extrusionClr>
          </a:sp3d>
        </p:spPr>
        <p:txBody>
          <a:bodyPr wrap="none" anchor="ctr">
            <a:flatTx/>
          </a:bodyPr>
          <a:lstStyle/>
          <a:p>
            <a:endParaRPr lang="zh-CN" altLang="zh-CN"/>
          </a:p>
        </p:txBody>
      </p:sp>
      <p:sp>
        <p:nvSpPr>
          <p:cNvPr id="51" name="AutoShape 6"/>
          <p:cNvSpPr>
            <a:spLocks noChangeArrowheads="1"/>
          </p:cNvSpPr>
          <p:nvPr/>
        </p:nvSpPr>
        <p:spPr bwMode="gray">
          <a:xfrm>
            <a:off x="5982341" y="1578402"/>
            <a:ext cx="2293937" cy="3155950"/>
          </a:xfrm>
          <a:prstGeom prst="roundRect">
            <a:avLst>
              <a:gd name="adj" fmla="val 4690"/>
            </a:avLst>
          </a:prstGeom>
          <a:solidFill>
            <a:srgbClr val="6FC5E3"/>
          </a:solidFill>
          <a:ln w="9525">
            <a:round/>
          </a:ln>
          <a:scene3d>
            <a:camera prst="legacyObliqueTopRight"/>
            <a:lightRig rig="legacyFlat3" dir="b"/>
          </a:scene3d>
          <a:sp3d extrusionH="430200" prstMaterial="legacyMatte">
            <a:bevelT w="13500" h="13500" prst="angle"/>
            <a:bevelB w="13500" h="13500" prst="angle"/>
            <a:extrusionClr>
              <a:srgbClr val="6FC5E3"/>
            </a:extrusionClr>
          </a:sp3d>
        </p:spPr>
        <p:txBody>
          <a:bodyPr wrap="none" anchor="ctr">
            <a:flatTx/>
          </a:bodyPr>
          <a:lstStyle/>
          <a:p>
            <a:endParaRPr lang="zh-CN" altLang="zh-CN"/>
          </a:p>
        </p:txBody>
      </p:sp>
      <p:sp>
        <p:nvSpPr>
          <p:cNvPr id="54" name="Text Box 9"/>
          <p:cNvSpPr txBox="1">
            <a:spLocks noChangeArrowheads="1"/>
          </p:cNvSpPr>
          <p:nvPr/>
        </p:nvSpPr>
        <p:spPr bwMode="gray">
          <a:xfrm>
            <a:off x="1306875" y="982132"/>
            <a:ext cx="1102360" cy="368300"/>
          </a:xfrm>
          <a:prstGeom prst="rect">
            <a:avLst/>
          </a:prstGeom>
          <a:noFill/>
          <a:ln w="9525" algn="ctr">
            <a:noFill/>
            <a:miter lim="800000"/>
          </a:ln>
        </p:spPr>
        <p:txBody>
          <a:bodyPr wrap="none">
            <a:spAutoFit/>
          </a:bodyPr>
          <a:lstStyle/>
          <a:p>
            <a:pPr algn="ctr" eaLnBrk="0" hangingPunct="0"/>
            <a:r>
              <a:rPr lang="zh-CN" altLang="en-US" b="1" dirty="0">
                <a:solidFill>
                  <a:schemeClr val="bg1"/>
                </a:solidFill>
              </a:rPr>
              <a:t>边框密封</a:t>
            </a:r>
          </a:p>
        </p:txBody>
      </p:sp>
      <p:sp>
        <p:nvSpPr>
          <p:cNvPr id="55" name="Text Box 10"/>
          <p:cNvSpPr txBox="1">
            <a:spLocks noChangeArrowheads="1"/>
          </p:cNvSpPr>
          <p:nvPr/>
        </p:nvSpPr>
        <p:spPr bwMode="gray">
          <a:xfrm>
            <a:off x="732478" y="1838752"/>
            <a:ext cx="2133600" cy="2631490"/>
          </a:xfrm>
          <a:prstGeom prst="rect">
            <a:avLst/>
          </a:prstGeom>
          <a:noFill/>
          <a:ln w="9525" algn="ctr">
            <a:noFill/>
            <a:miter lim="800000"/>
          </a:ln>
        </p:spPr>
        <p:txBody>
          <a:bodyPr>
            <a:spAutoFit/>
          </a:bodyPr>
          <a:lstStyle/>
          <a:p>
            <a:pPr eaLnBrk="0" hangingPunct="0">
              <a:lnSpc>
                <a:spcPts val="2500"/>
              </a:lnSpc>
            </a:pPr>
            <a:r>
              <a:rPr lang="zh-CN" altLang="en-US" dirty="0" smtClean="0">
                <a:solidFill>
                  <a:schemeClr val="bg1"/>
                </a:solidFill>
                <a:latin typeface="微软雅黑" panose="020B0503020204020204" pitchFamily="34" charset="-122"/>
                <a:ea typeface="微软雅黑" panose="020B0503020204020204" pitchFamily="34" charset="-122"/>
              </a:rPr>
              <a:t>要求具有良好的粘接力和机械强度，在承受外力作用下，具有一定的形变和位移能力；另外还要求具有良好的密封性，阻隔水汽渗透。</a:t>
            </a:r>
            <a:endParaRPr lang="en-US" altLang="zh-CN" dirty="0">
              <a:solidFill>
                <a:schemeClr val="bg1"/>
              </a:solidFill>
            </a:endParaRPr>
          </a:p>
        </p:txBody>
      </p:sp>
      <p:sp>
        <p:nvSpPr>
          <p:cNvPr id="56" name="Text Box 11"/>
          <p:cNvSpPr txBox="1">
            <a:spLocks noChangeArrowheads="1"/>
          </p:cNvSpPr>
          <p:nvPr/>
        </p:nvSpPr>
        <p:spPr bwMode="gray">
          <a:xfrm>
            <a:off x="3399478" y="1811765"/>
            <a:ext cx="2133600" cy="1445267"/>
          </a:xfrm>
          <a:prstGeom prst="rect">
            <a:avLst/>
          </a:prstGeom>
          <a:noFill/>
          <a:ln w="9525" algn="ctr">
            <a:noFill/>
            <a:miter lim="800000"/>
          </a:ln>
        </p:spPr>
        <p:txBody>
          <a:bodyPr>
            <a:spAutoFit/>
          </a:bodyPr>
          <a:lstStyle/>
          <a:p>
            <a:pPr eaLnBrk="0" hangingPunct="0">
              <a:lnSpc>
                <a:spcPts val="2700"/>
              </a:lnSpc>
            </a:pPr>
            <a:r>
              <a:rPr lang="zh-CN" altLang="en-US" dirty="0" smtClean="0">
                <a:solidFill>
                  <a:schemeClr val="bg1"/>
                </a:solidFill>
                <a:latin typeface="微软雅黑" panose="020B0503020204020204" pitchFamily="34" charset="-122"/>
                <a:ea typeface="微软雅黑" panose="020B0503020204020204" pitchFamily="34" charset="-122"/>
              </a:rPr>
              <a:t>要求具有足够的粘接力，耐候性强，长期使用线盒不脱落。</a:t>
            </a:r>
            <a:endParaRPr lang="en-US" altLang="zh-CN" dirty="0">
              <a:solidFill>
                <a:schemeClr val="bg1"/>
              </a:solidFill>
            </a:endParaRPr>
          </a:p>
        </p:txBody>
      </p:sp>
      <p:sp>
        <p:nvSpPr>
          <p:cNvPr id="57" name="Text Box 12"/>
          <p:cNvSpPr txBox="1">
            <a:spLocks noChangeArrowheads="1"/>
          </p:cNvSpPr>
          <p:nvPr/>
        </p:nvSpPr>
        <p:spPr bwMode="gray">
          <a:xfrm>
            <a:off x="6066478" y="1780015"/>
            <a:ext cx="2133600" cy="1445717"/>
          </a:xfrm>
          <a:prstGeom prst="rect">
            <a:avLst/>
          </a:prstGeom>
          <a:noFill/>
          <a:ln w="9525" algn="ctr">
            <a:noFill/>
            <a:miter lim="800000"/>
          </a:ln>
        </p:spPr>
        <p:txBody>
          <a:bodyPr>
            <a:spAutoFit/>
          </a:bodyPr>
          <a:lstStyle/>
          <a:p>
            <a:pPr>
              <a:lnSpc>
                <a:spcPts val="2700"/>
              </a:lnSpc>
            </a:pPr>
            <a:r>
              <a:rPr lang="zh-CN" altLang="en-US" dirty="0" smtClean="0">
                <a:solidFill>
                  <a:schemeClr val="bg1"/>
                </a:solidFill>
                <a:latin typeface="微软雅黑" panose="020B0503020204020204" pitchFamily="34" charset="-122"/>
                <a:ea typeface="微软雅黑" panose="020B0503020204020204" pitchFamily="34" charset="-122"/>
              </a:rPr>
              <a:t>要求具有良好的流动性和脱泡性，固化后，要求绝缘性好，导热性强。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8" name="AutoShape 13"/>
          <p:cNvSpPr>
            <a:spLocks noChangeArrowheads="1"/>
          </p:cNvSpPr>
          <p:nvPr/>
        </p:nvSpPr>
        <p:spPr bwMode="gray">
          <a:xfrm>
            <a:off x="3323278" y="919416"/>
            <a:ext cx="2438400" cy="538337"/>
          </a:xfrm>
          <a:prstGeom prst="roundRect">
            <a:avLst>
              <a:gd name="adj" fmla="val 50000"/>
            </a:avLst>
          </a:prstGeom>
          <a:gradFill rotWithShape="1">
            <a:gsLst>
              <a:gs pos="0">
                <a:srgbClr val="D79133"/>
              </a:gs>
              <a:gs pos="100000">
                <a:srgbClr val="634318"/>
              </a:gs>
            </a:gsLst>
            <a:lin ang="5400000" scaled="1"/>
          </a:gradFill>
          <a:ln w="9525">
            <a:noFill/>
            <a:round/>
          </a:ln>
        </p:spPr>
        <p:txBody>
          <a:bodyPr wrap="none" anchor="ctr"/>
          <a:lstStyle/>
          <a:p>
            <a:endParaRPr lang="zh-CN" altLang="zh-CN"/>
          </a:p>
        </p:txBody>
      </p:sp>
      <p:sp>
        <p:nvSpPr>
          <p:cNvPr id="59" name="Text Box 14"/>
          <p:cNvSpPr txBox="1">
            <a:spLocks noChangeArrowheads="1"/>
          </p:cNvSpPr>
          <p:nvPr/>
        </p:nvSpPr>
        <p:spPr bwMode="gray">
          <a:xfrm>
            <a:off x="3956374" y="982132"/>
            <a:ext cx="1102360" cy="368300"/>
          </a:xfrm>
          <a:prstGeom prst="rect">
            <a:avLst/>
          </a:prstGeom>
          <a:noFill/>
          <a:ln w="9525" algn="ctr">
            <a:noFill/>
            <a:miter lim="800000"/>
          </a:ln>
        </p:spPr>
        <p:txBody>
          <a:bodyPr wrap="none">
            <a:spAutoFit/>
          </a:bodyPr>
          <a:lstStyle/>
          <a:p>
            <a:pPr algn="ctr" eaLnBrk="0" hangingPunct="0"/>
            <a:r>
              <a:rPr lang="zh-CN" altLang="en-US" b="1" dirty="0">
                <a:solidFill>
                  <a:schemeClr val="bg1"/>
                </a:solidFill>
              </a:rPr>
              <a:t>线盒粘接</a:t>
            </a:r>
          </a:p>
        </p:txBody>
      </p:sp>
      <p:sp>
        <p:nvSpPr>
          <p:cNvPr id="60" name="AutoShape 15"/>
          <p:cNvSpPr>
            <a:spLocks noChangeArrowheads="1"/>
          </p:cNvSpPr>
          <p:nvPr/>
        </p:nvSpPr>
        <p:spPr bwMode="gray">
          <a:xfrm>
            <a:off x="5990278" y="919416"/>
            <a:ext cx="2438400" cy="520874"/>
          </a:xfrm>
          <a:prstGeom prst="roundRect">
            <a:avLst>
              <a:gd name="adj" fmla="val 50000"/>
            </a:avLst>
          </a:prstGeom>
          <a:gradFill rotWithShape="1">
            <a:gsLst>
              <a:gs pos="0">
                <a:srgbClr val="4B71DD"/>
              </a:gs>
              <a:gs pos="100000">
                <a:srgbClr val="233466"/>
              </a:gs>
            </a:gsLst>
            <a:lin ang="5400000" scaled="1"/>
          </a:gradFill>
          <a:ln w="9525">
            <a:noFill/>
            <a:round/>
          </a:ln>
        </p:spPr>
        <p:txBody>
          <a:bodyPr wrap="none" anchor="ctr"/>
          <a:lstStyle/>
          <a:p>
            <a:endParaRPr lang="zh-CN" altLang="zh-CN"/>
          </a:p>
        </p:txBody>
      </p:sp>
      <p:sp>
        <p:nvSpPr>
          <p:cNvPr id="61" name="Text Box 16"/>
          <p:cNvSpPr txBox="1">
            <a:spLocks noChangeArrowheads="1"/>
          </p:cNvSpPr>
          <p:nvPr/>
        </p:nvSpPr>
        <p:spPr bwMode="gray">
          <a:xfrm>
            <a:off x="6344910" y="982132"/>
            <a:ext cx="1656183" cy="368300"/>
          </a:xfrm>
          <a:prstGeom prst="rect">
            <a:avLst/>
          </a:prstGeom>
          <a:noFill/>
          <a:ln w="9525" algn="ctr">
            <a:noFill/>
            <a:miter lim="800000"/>
          </a:ln>
        </p:spPr>
        <p:txBody>
          <a:bodyPr wrap="square">
            <a:spAutoFit/>
          </a:bodyPr>
          <a:lstStyle/>
          <a:p>
            <a:pPr algn="ctr" eaLnBrk="0" hangingPunct="0"/>
            <a:r>
              <a:rPr lang="zh-CN" altLang="en-US" b="1" dirty="0" smtClean="0">
                <a:solidFill>
                  <a:schemeClr val="bg1"/>
                </a:solidFill>
                <a:latin typeface="微软雅黑" panose="020B0503020204020204" pitchFamily="34" charset="-122"/>
                <a:ea typeface="微软雅黑" panose="020B0503020204020204" pitchFamily="34" charset="-122"/>
              </a:rPr>
              <a:t>接线盒密封</a:t>
            </a:r>
            <a:endParaRPr lang="en-US" altLang="zh-CN" b="1" dirty="0">
              <a:solidFill>
                <a:schemeClr val="bg1"/>
              </a:solidFill>
            </a:endParaRPr>
          </a:p>
        </p:txBody>
      </p:sp>
      <p:sp>
        <p:nvSpPr>
          <p:cNvPr id="62" name="矩形 61"/>
          <p:cNvSpPr/>
          <p:nvPr/>
        </p:nvSpPr>
        <p:spPr>
          <a:xfrm rot="19429546">
            <a:off x="2450399" y="3630718"/>
            <a:ext cx="1944216"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rPr>
              <a:t>单组份硅胶</a:t>
            </a:r>
            <a:endParaRPr lang="zh-CN" altLang="en-US" sz="2400" b="1" dirty="0">
              <a:solidFill>
                <a:srgbClr val="002060"/>
              </a:solidFill>
            </a:endParaRPr>
          </a:p>
        </p:txBody>
      </p:sp>
      <p:sp>
        <p:nvSpPr>
          <p:cNvPr id="64" name="矩形 63"/>
          <p:cNvSpPr/>
          <p:nvPr/>
        </p:nvSpPr>
        <p:spPr>
          <a:xfrm rot="19429546">
            <a:off x="6189544" y="3630716"/>
            <a:ext cx="1944216" cy="5040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rPr>
              <a:t>双组份硅胶</a:t>
            </a:r>
            <a:endParaRPr lang="zh-CN" altLang="en-US" sz="2400" b="1" dirty="0">
              <a:solidFill>
                <a:srgbClr val="002060"/>
              </a:solidFill>
            </a:endParaRPr>
          </a:p>
        </p:txBody>
      </p:sp>
      <p:sp>
        <p:nvSpPr>
          <p:cNvPr id="65" name="TextBox 64"/>
          <p:cNvSpPr txBox="1"/>
          <p:nvPr/>
        </p:nvSpPr>
        <p:spPr>
          <a:xfrm>
            <a:off x="549275" y="6032500"/>
            <a:ext cx="7953375" cy="758190"/>
          </a:xfrm>
          <a:prstGeom prst="rect">
            <a:avLst/>
          </a:prstGeom>
          <a:noFill/>
        </p:spPr>
        <p:txBody>
          <a:bodyPr wrap="square" rtlCol="0">
            <a:spAutoFit/>
          </a:bodyPr>
          <a:lstStyle/>
          <a:p>
            <a:pPr>
              <a:lnSpc>
                <a:spcPts val="2600"/>
              </a:lnSpc>
            </a:pPr>
            <a:r>
              <a:rPr lang="zh-CN" altLang="en-US" dirty="0" smtClean="0">
                <a:solidFill>
                  <a:schemeClr val="tx1"/>
                </a:solidFill>
                <a:latin typeface="微软雅黑" panose="020B0503020204020204" pitchFamily="34" charset="-122"/>
                <a:ea typeface="微软雅黑" panose="020B0503020204020204" pitchFamily="34" charset="-122"/>
              </a:rPr>
              <a:t>注：硅胶的固化需要吸收空气中的湿气，环境温度越高、湿度越高，固化速度越快，固化深度由外向内逐渐加深。</a:t>
            </a:r>
          </a:p>
        </p:txBody>
      </p:sp>
      <p:pic>
        <p:nvPicPr>
          <p:cNvPr id="9" name="Picture 1"/>
          <p:cNvPicPr>
            <a:picLocks noChangeArrowheads="1"/>
          </p:cNvPicPr>
          <p:nvPr/>
        </p:nvPicPr>
        <p:blipFill>
          <a:blip r:embed="rId4"/>
          <a:srcRect/>
          <a:stretch>
            <a:fillRect/>
          </a:stretch>
        </p:blipFill>
        <p:spPr>
          <a:xfrm>
            <a:off x="671513" y="4793298"/>
            <a:ext cx="2474595" cy="1238885"/>
          </a:xfrm>
          <a:prstGeom prst="rect">
            <a:avLst/>
          </a:prstGeom>
          <a:noFill/>
        </p:spPr>
      </p:pic>
      <p:pic>
        <p:nvPicPr>
          <p:cNvPr id="5" name="图片 4"/>
          <p:cNvPicPr>
            <a:picLocks noChangeAspect="1"/>
          </p:cNvPicPr>
          <p:nvPr/>
        </p:nvPicPr>
        <p:blipFill>
          <a:blip r:embed="rId5"/>
          <a:stretch>
            <a:fillRect/>
          </a:stretch>
        </p:blipFill>
        <p:spPr>
          <a:xfrm>
            <a:off x="3554730" y="4783455"/>
            <a:ext cx="4520565" cy="123952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清洗</a:t>
            </a:r>
          </a:p>
        </p:txBody>
      </p:sp>
      <p:sp>
        <p:nvSpPr>
          <p:cNvPr id="21" name="Rectangle 22"/>
          <p:cNvSpPr>
            <a:spLocks noChangeArrowheads="1"/>
          </p:cNvSpPr>
          <p:nvPr/>
        </p:nvSpPr>
        <p:spPr bwMode="auto">
          <a:xfrm>
            <a:off x="714348" y="1214422"/>
            <a:ext cx="7751763" cy="759182"/>
          </a:xfrm>
          <a:prstGeom prst="rect">
            <a:avLst/>
          </a:prstGeom>
          <a:noFill/>
          <a:ln w="9525" algn="ctr">
            <a:noFill/>
            <a:miter lim="800000"/>
          </a:ln>
        </p:spPr>
        <p:txBody>
          <a:bodyPr>
            <a:spAutoFit/>
          </a:bodyPr>
          <a:lstStyle/>
          <a:p>
            <a:pPr marL="231775" indent="-231775">
              <a:lnSpc>
                <a:spcPts val="2600"/>
              </a:lnSpc>
              <a:buClr>
                <a:schemeClr val="tx2"/>
              </a:buClr>
              <a:buSzPct val="9500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由于组件在前道工序生产过程中玻璃面、背板、边框上沾有</a:t>
            </a:r>
            <a:r>
              <a:rPr lang="en-US" altLang="zh-CN" dirty="0" smtClean="0">
                <a:latin typeface="微软雅黑" panose="020B0503020204020204" pitchFamily="34" charset="-122"/>
                <a:ea typeface="微软雅黑" panose="020B0503020204020204" pitchFamily="34" charset="-122"/>
              </a:rPr>
              <a:t>EVA</a:t>
            </a:r>
            <a:r>
              <a:rPr lang="zh-CN" altLang="en-US" dirty="0" smtClean="0">
                <a:latin typeface="微软雅黑" panose="020B0503020204020204" pitchFamily="34" charset="-122"/>
                <a:ea typeface="微软雅黑" panose="020B0503020204020204" pitchFamily="34" charset="-122"/>
              </a:rPr>
              <a:t>、硅胶、异物等污渍，影响组件外观。</a:t>
            </a:r>
            <a:endParaRPr lang="en-US" altLang="zh-CN" dirty="0">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gray">
          <a:xfrm>
            <a:off x="6084168" y="2904952"/>
            <a:ext cx="2587625" cy="311633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gray">
          <a:xfrm>
            <a:off x="539552" y="2895873"/>
            <a:ext cx="2587625" cy="312541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dirty="0">
              <a:latin typeface="微软雅黑" panose="020B0503020204020204" pitchFamily="34" charset="-122"/>
              <a:ea typeface="微软雅黑" panose="020B0503020204020204" pitchFamily="34" charset="-122"/>
            </a:endParaRPr>
          </a:p>
        </p:txBody>
      </p:sp>
      <p:grpSp>
        <p:nvGrpSpPr>
          <p:cNvPr id="6" name="Group 5"/>
          <p:cNvGrpSpPr/>
          <p:nvPr/>
        </p:nvGrpSpPr>
        <p:grpSpPr bwMode="auto">
          <a:xfrm>
            <a:off x="679252" y="2645048"/>
            <a:ext cx="2355850" cy="523875"/>
            <a:chOff x="3964" y="2071"/>
            <a:chExt cx="1484" cy="330"/>
          </a:xfrm>
        </p:grpSpPr>
        <p:sp>
          <p:nvSpPr>
            <p:cNvPr id="7" name="AutoShape 6"/>
            <p:cNvSpPr>
              <a:spLocks noChangeArrowheads="1"/>
            </p:cNvSpPr>
            <p:nvPr/>
          </p:nvSpPr>
          <p:spPr bwMode="gray">
            <a:xfrm>
              <a:off x="3964" y="2071"/>
              <a:ext cx="1484" cy="330"/>
            </a:xfrm>
            <a:prstGeom prst="roundRect">
              <a:avLst>
                <a:gd name="adj" fmla="val 16667"/>
              </a:avLst>
            </a:prstGeom>
            <a:solidFill>
              <a:schemeClr val="accent2"/>
            </a:solidFill>
            <a:ln w="38100" algn="ctr">
              <a:solidFill>
                <a:srgbClr val="FFFFFF">
                  <a:alpha val="70195"/>
                </a:srgbClr>
              </a:solidFill>
              <a:round/>
            </a:ln>
          </p:spPr>
          <p:txBody>
            <a:bodyPr wrap="none" anchor="ctr"/>
            <a:lstStyle/>
            <a:p>
              <a:endParaRPr lang="zh-CN" altLang="zh-CN">
                <a:latin typeface="微软雅黑" panose="020B0503020204020204" pitchFamily="34" charset="-122"/>
                <a:ea typeface="微软雅黑" panose="020B0503020204020204" pitchFamily="34" charset="-122"/>
              </a:endParaRPr>
            </a:p>
          </p:txBody>
        </p:sp>
        <p:sp>
          <p:nvSpPr>
            <p:cNvPr id="8"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ln>
          </p:spPr>
          <p:txBody>
            <a:bodyPr wrap="none" anchor="ctr"/>
            <a:lstStyle/>
            <a:p>
              <a:endParaRPr lang="zh-CN" altLang="zh-CN">
                <a:latin typeface="微软雅黑" panose="020B0503020204020204" pitchFamily="34" charset="-122"/>
                <a:ea typeface="微软雅黑" panose="020B0503020204020204" pitchFamily="34" charset="-122"/>
              </a:endParaRPr>
            </a:p>
          </p:txBody>
        </p:sp>
      </p:grpSp>
      <p:sp>
        <p:nvSpPr>
          <p:cNvPr id="9" name="Rectangle 8"/>
          <p:cNvSpPr>
            <a:spLocks noChangeArrowheads="1"/>
          </p:cNvSpPr>
          <p:nvPr/>
        </p:nvSpPr>
        <p:spPr bwMode="black">
          <a:xfrm>
            <a:off x="1079143" y="2695848"/>
            <a:ext cx="1554480" cy="368300"/>
          </a:xfrm>
          <a:prstGeom prst="rect">
            <a:avLst/>
          </a:prstGeom>
          <a:noFill/>
          <a:ln w="9525" algn="ctr">
            <a:noFill/>
            <a:miter lim="800000"/>
          </a:ln>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打磨边框棱角</a:t>
            </a:r>
          </a:p>
        </p:txBody>
      </p:sp>
      <p:grpSp>
        <p:nvGrpSpPr>
          <p:cNvPr id="2" name="Group 9"/>
          <p:cNvGrpSpPr/>
          <p:nvPr/>
        </p:nvGrpSpPr>
        <p:grpSpPr bwMode="auto">
          <a:xfrm>
            <a:off x="6195293" y="2654127"/>
            <a:ext cx="2355850" cy="523875"/>
            <a:chOff x="2140" y="2071"/>
            <a:chExt cx="1484" cy="330"/>
          </a:xfrm>
        </p:grpSpPr>
        <p:sp>
          <p:nvSpPr>
            <p:cNvPr id="11" name="AutoShape 10"/>
            <p:cNvSpPr>
              <a:spLocks noChangeArrowheads="1"/>
            </p:cNvSpPr>
            <p:nvPr/>
          </p:nvSpPr>
          <p:spPr bwMode="gray">
            <a:xfrm>
              <a:off x="2140" y="2071"/>
              <a:ext cx="1484" cy="330"/>
            </a:xfrm>
            <a:prstGeom prst="roundRect">
              <a:avLst>
                <a:gd name="adj" fmla="val 16667"/>
              </a:avLst>
            </a:prstGeom>
            <a:solidFill>
              <a:schemeClr val="folHlink"/>
            </a:solidFill>
            <a:ln w="38100" algn="ctr">
              <a:solidFill>
                <a:srgbClr val="FFFFFF">
                  <a:alpha val="70195"/>
                </a:srgbClr>
              </a:solidFill>
              <a:round/>
            </a:ln>
          </p:spPr>
          <p:txBody>
            <a:bodyPr wrap="none" anchor="ctr"/>
            <a:lstStyle/>
            <a:p>
              <a:endParaRPr lang="zh-CN" altLang="zh-CN">
                <a:latin typeface="微软雅黑" panose="020B0503020204020204" pitchFamily="34" charset="-122"/>
                <a:ea typeface="微软雅黑" panose="020B0503020204020204" pitchFamily="34" charset="-122"/>
              </a:endParaRPr>
            </a:p>
          </p:txBody>
        </p:sp>
        <p:sp>
          <p:nvSpPr>
            <p:cNvPr id="12" name="AutoShape 11"/>
            <p:cNvSpPr>
              <a:spLocks noChangeArrowheads="1"/>
            </p:cNvSpPr>
            <p:nvPr/>
          </p:nvSpPr>
          <p:spPr bwMode="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ln>
          </p:spPr>
          <p:txBody>
            <a:bodyPr wrap="none" anchor="ctr"/>
            <a:lstStyle/>
            <a:p>
              <a:endParaRPr lang="zh-CN" altLang="zh-CN">
                <a:latin typeface="微软雅黑" panose="020B0503020204020204" pitchFamily="34" charset="-122"/>
                <a:ea typeface="微软雅黑" panose="020B0503020204020204" pitchFamily="34" charset="-122"/>
              </a:endParaRPr>
            </a:p>
          </p:txBody>
        </p:sp>
      </p:grpSp>
      <p:sp>
        <p:nvSpPr>
          <p:cNvPr id="13" name="Rectangle 12"/>
          <p:cNvSpPr>
            <a:spLocks noChangeArrowheads="1"/>
          </p:cNvSpPr>
          <p:nvPr/>
        </p:nvSpPr>
        <p:spPr bwMode="black">
          <a:xfrm>
            <a:off x="6360236" y="2704927"/>
            <a:ext cx="2011680" cy="368300"/>
          </a:xfrm>
          <a:prstGeom prst="rect">
            <a:avLst/>
          </a:prstGeom>
          <a:noFill/>
          <a:ln w="9525" algn="ctr">
            <a:noFill/>
            <a:miter lim="800000"/>
          </a:ln>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增加玻璃面透光率</a:t>
            </a:r>
          </a:p>
        </p:txBody>
      </p:sp>
      <p:sp>
        <p:nvSpPr>
          <p:cNvPr id="14" name="AutoShape 13"/>
          <p:cNvSpPr>
            <a:spLocks noChangeArrowheads="1"/>
          </p:cNvSpPr>
          <p:nvPr/>
        </p:nvSpPr>
        <p:spPr bwMode="gray">
          <a:xfrm>
            <a:off x="3321918" y="2904952"/>
            <a:ext cx="2587625" cy="311633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5" name="AutoShape 15"/>
          <p:cNvSpPr>
            <a:spLocks noChangeArrowheads="1"/>
          </p:cNvSpPr>
          <p:nvPr/>
        </p:nvSpPr>
        <p:spPr bwMode="ltGray">
          <a:xfrm>
            <a:off x="3420343" y="2654127"/>
            <a:ext cx="2355850" cy="523875"/>
          </a:xfrm>
          <a:prstGeom prst="roundRect">
            <a:avLst>
              <a:gd name="adj" fmla="val 16667"/>
            </a:avLst>
          </a:prstGeom>
          <a:solidFill>
            <a:schemeClr val="hlink"/>
          </a:solidFill>
          <a:ln w="38100" algn="ctr">
            <a:solidFill>
              <a:srgbClr val="FFFFFF">
                <a:alpha val="70195"/>
              </a:srgbClr>
            </a:solidFill>
            <a:round/>
          </a:ln>
        </p:spPr>
        <p:txBody>
          <a:bodyPr wrap="none" anchor="ctr"/>
          <a:lstStyle/>
          <a:p>
            <a:endParaRPr lang="zh-CN" altLang="zh-CN">
              <a:latin typeface="微软雅黑" panose="020B0503020204020204" pitchFamily="34" charset="-122"/>
              <a:ea typeface="微软雅黑" panose="020B0503020204020204" pitchFamily="34" charset="-122"/>
            </a:endParaRPr>
          </a:p>
        </p:txBody>
      </p:sp>
      <p:sp>
        <p:nvSpPr>
          <p:cNvPr id="16" name="AutoShape 16"/>
          <p:cNvSpPr>
            <a:spLocks noChangeArrowheads="1"/>
          </p:cNvSpPr>
          <p:nvPr/>
        </p:nvSpPr>
        <p:spPr bwMode="ltGray">
          <a:xfrm>
            <a:off x="3456856" y="2685877"/>
            <a:ext cx="2273300" cy="125412"/>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ln>
        </p:spPr>
        <p:txBody>
          <a:bodyPr wrap="none" anchor="ctr"/>
          <a:lstStyle/>
          <a:p>
            <a:endParaRPr lang="zh-CN" altLang="zh-CN">
              <a:latin typeface="微软雅黑" panose="020B0503020204020204" pitchFamily="34" charset="-122"/>
              <a:ea typeface="微软雅黑" panose="020B0503020204020204" pitchFamily="34" charset="-122"/>
            </a:endParaRPr>
          </a:p>
        </p:txBody>
      </p:sp>
      <p:sp>
        <p:nvSpPr>
          <p:cNvPr id="17" name="Rectangle 17"/>
          <p:cNvSpPr>
            <a:spLocks noChangeArrowheads="1"/>
          </p:cNvSpPr>
          <p:nvPr/>
        </p:nvSpPr>
        <p:spPr bwMode="black">
          <a:xfrm>
            <a:off x="3813882" y="2704927"/>
            <a:ext cx="1554480" cy="368300"/>
          </a:xfrm>
          <a:prstGeom prst="rect">
            <a:avLst/>
          </a:prstGeom>
          <a:noFill/>
          <a:ln w="9525" algn="ctr">
            <a:noFill/>
            <a:miter lim="800000"/>
          </a:ln>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增加外观清洁</a:t>
            </a:r>
          </a:p>
        </p:txBody>
      </p:sp>
      <p:sp>
        <p:nvSpPr>
          <p:cNvPr id="18" name="Text Box 18"/>
          <p:cNvSpPr txBox="1">
            <a:spLocks noChangeArrowheads="1"/>
          </p:cNvSpPr>
          <p:nvPr/>
        </p:nvSpPr>
        <p:spPr bwMode="gray">
          <a:xfrm>
            <a:off x="660400" y="2204864"/>
            <a:ext cx="3911600" cy="400110"/>
          </a:xfrm>
          <a:prstGeom prst="rect">
            <a:avLst/>
          </a:prstGeom>
          <a:noFill/>
          <a:ln w="9525" algn="ctr">
            <a:noFill/>
            <a:miter lim="800000"/>
          </a:ln>
        </p:spPr>
        <p:txBody>
          <a:bodyPr>
            <a:spAutoFit/>
          </a:bodyPr>
          <a:lstStyle/>
          <a:p>
            <a:pPr>
              <a:spcBef>
                <a:spcPct val="50000"/>
              </a:spcBef>
              <a:buFontTx/>
              <a:buChar char="•"/>
            </a:pPr>
            <a:r>
              <a:rPr lang="en-US" altLang="zh-CN" sz="2000" b="1" dirty="0">
                <a:solidFill>
                  <a:srgbClr val="000000"/>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清洗作用</a:t>
            </a:r>
            <a:endParaRPr lang="en-US" altLang="zh-CN" dirty="0" smtClean="0">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gray">
          <a:xfrm>
            <a:off x="3466381" y="3284984"/>
            <a:ext cx="2262187" cy="829945"/>
          </a:xfrm>
          <a:prstGeom prst="rect">
            <a:avLst/>
          </a:prstGeom>
          <a:noFill/>
          <a:ln w="9525" algn="ctr">
            <a:noFill/>
            <a:miter lim="800000"/>
          </a:ln>
        </p:spPr>
        <p:txBody>
          <a:bodyPr>
            <a:spAutoFit/>
          </a:bodyPr>
          <a:lstStyle/>
          <a:p>
            <a:pPr eaLnBrk="0" hangingPunct="0">
              <a:lnSpc>
                <a:spcPct val="150000"/>
              </a:lnSpc>
            </a:pPr>
            <a:r>
              <a:rPr lang="zh-CN" altLang="en-US" sz="1600" dirty="0" smtClean="0">
                <a:latin typeface="微软雅黑" panose="020B0503020204020204" pitchFamily="34" charset="-122"/>
                <a:ea typeface="微软雅黑" panose="020B0503020204020204" pitchFamily="34" charset="-122"/>
              </a:rPr>
              <a:t>清理边框和背板面上的残留硅胶和异物。</a:t>
            </a:r>
          </a:p>
        </p:txBody>
      </p:sp>
      <p:sp>
        <p:nvSpPr>
          <p:cNvPr id="20" name="Text Box 20"/>
          <p:cNvSpPr txBox="1">
            <a:spLocks noChangeArrowheads="1"/>
          </p:cNvSpPr>
          <p:nvPr/>
        </p:nvSpPr>
        <p:spPr bwMode="gray">
          <a:xfrm>
            <a:off x="6155606" y="3284984"/>
            <a:ext cx="2506662" cy="829945"/>
          </a:xfrm>
          <a:prstGeom prst="rect">
            <a:avLst/>
          </a:prstGeom>
          <a:noFill/>
          <a:ln w="9525" algn="ctr">
            <a:noFill/>
            <a:miter lim="800000"/>
          </a:ln>
        </p:spPr>
        <p:txBody>
          <a:bodyPr wrap="square">
            <a:spAutoFit/>
          </a:bodyPr>
          <a:lstStyle/>
          <a:p>
            <a:pPr>
              <a:lnSpc>
                <a:spcPct val="150000"/>
              </a:lnSpc>
              <a:spcBef>
                <a:spcPct val="50000"/>
              </a:spcBef>
            </a:pPr>
            <a:r>
              <a:rPr lang="zh-CN" altLang="en-US" sz="1600" dirty="0" smtClean="0">
                <a:latin typeface="微软雅黑" panose="020B0503020204020204" pitchFamily="34" charset="-122"/>
                <a:ea typeface="微软雅黑" panose="020B0503020204020204" pitchFamily="34" charset="-122"/>
              </a:rPr>
              <a:t>清洁玻璃面残留的脏污，保持玻璃面清洁度</a:t>
            </a:r>
          </a:p>
        </p:txBody>
      </p:sp>
      <p:sp>
        <p:nvSpPr>
          <p:cNvPr id="22" name="Text Box 19"/>
          <p:cNvSpPr txBox="1">
            <a:spLocks noChangeArrowheads="1"/>
          </p:cNvSpPr>
          <p:nvPr/>
        </p:nvSpPr>
        <p:spPr bwMode="gray">
          <a:xfrm>
            <a:off x="755576" y="3284984"/>
            <a:ext cx="2262187" cy="829945"/>
          </a:xfrm>
          <a:prstGeom prst="rect">
            <a:avLst/>
          </a:prstGeom>
          <a:noFill/>
          <a:ln w="9525" algn="ctr">
            <a:noFill/>
            <a:miter lim="800000"/>
          </a:ln>
        </p:spPr>
        <p:txBody>
          <a:bodyPr>
            <a:spAutoFit/>
          </a:bodyPr>
          <a:lstStyle/>
          <a:p>
            <a:pPr eaLnBrk="0" hangingPunct="0">
              <a:lnSpc>
                <a:spcPct val="150000"/>
              </a:lnSpc>
            </a:pPr>
            <a:r>
              <a:rPr lang="zh-CN" altLang="en-US" sz="1600" dirty="0" smtClean="0">
                <a:latin typeface="微软雅黑" panose="020B0503020204020204" pitchFamily="34" charset="-122"/>
                <a:ea typeface="微软雅黑" panose="020B0503020204020204" pitchFamily="34" charset="-122"/>
              </a:rPr>
              <a:t>自动打磨边框棱角，使棱角光滑无毛刺。</a:t>
            </a:r>
          </a:p>
        </p:txBody>
      </p:sp>
      <p:pic>
        <p:nvPicPr>
          <p:cNvPr id="24" name="Picture 4"/>
          <p:cNvPicPr>
            <a:picLocks noChangeAspect="1" noChangeArrowheads="1"/>
          </p:cNvPicPr>
          <p:nvPr/>
        </p:nvPicPr>
        <p:blipFill>
          <a:blip r:embed="rId4"/>
          <a:srcRect/>
          <a:stretch>
            <a:fillRect/>
          </a:stretch>
        </p:blipFill>
        <p:spPr bwMode="auto">
          <a:xfrm>
            <a:off x="6228080" y="4551045"/>
            <a:ext cx="2304415" cy="1317625"/>
          </a:xfrm>
          <a:prstGeom prst="rect">
            <a:avLst/>
          </a:prstGeom>
          <a:noFill/>
          <a:ln w="9525">
            <a:noFill/>
            <a:miter lim="800000"/>
            <a:headEnd/>
            <a:tailEnd/>
          </a:ln>
        </p:spPr>
      </p:pic>
      <p:pic>
        <p:nvPicPr>
          <p:cNvPr id="25" name="Picture 5"/>
          <p:cNvPicPr>
            <a:picLocks noChangeAspect="1" noChangeArrowheads="1"/>
          </p:cNvPicPr>
          <p:nvPr/>
        </p:nvPicPr>
        <p:blipFill>
          <a:blip r:embed="rId5"/>
          <a:srcRect/>
          <a:stretch>
            <a:fillRect/>
          </a:stretch>
        </p:blipFill>
        <p:spPr bwMode="auto">
          <a:xfrm>
            <a:off x="3420110" y="4525645"/>
            <a:ext cx="2376170" cy="1351915"/>
          </a:xfrm>
          <a:prstGeom prst="rect">
            <a:avLst/>
          </a:prstGeom>
          <a:noFill/>
          <a:ln w="9525">
            <a:noFill/>
            <a:miter lim="800000"/>
            <a:headEnd/>
            <a:tailEnd/>
          </a:ln>
        </p:spPr>
      </p:pic>
      <p:pic>
        <p:nvPicPr>
          <p:cNvPr id="3" name="图片 2"/>
          <p:cNvPicPr/>
          <p:nvPr/>
        </p:nvPicPr>
        <p:blipFill>
          <a:blip r:embed="rId6"/>
          <a:stretch>
            <a:fillRect/>
          </a:stretch>
        </p:blipFill>
        <p:spPr>
          <a:xfrm>
            <a:off x="829310" y="4526280"/>
            <a:ext cx="2205990" cy="1342390"/>
          </a:xfrm>
          <a:prstGeom prst="rect">
            <a:avLst/>
          </a:prstGeom>
          <a:noFill/>
          <a:ln w="9525">
            <a:noFill/>
          </a:ln>
        </p:spPr>
      </p:pic>
      <p:pic>
        <p:nvPicPr>
          <p:cNvPr id="26" name="图片 25"/>
          <p:cNvPicPr/>
          <p:nvPr/>
        </p:nvPicPr>
        <p:blipFill>
          <a:blip r:embed="rId7"/>
          <a:srcRect/>
          <a:stretch>
            <a:fillRect/>
          </a:stretch>
        </p:blipFill>
        <p:spPr>
          <a:xfrm>
            <a:off x="940435" y="4686935"/>
            <a:ext cx="885190" cy="580390"/>
          </a:xfrm>
          <a:prstGeom prst="rect">
            <a:avLst/>
          </a:prstGeom>
          <a:noFill/>
          <a:ln w="9525">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3"/>
          <a:stretch>
            <a:fillRect/>
          </a:stretch>
        </p:blipFill>
        <p:spPr>
          <a:xfrm>
            <a:off x="2915920" y="1155065"/>
            <a:ext cx="2981960" cy="2059305"/>
          </a:xfrm>
          <a:prstGeom prst="rect">
            <a:avLst/>
          </a:prstGeom>
        </p:spPr>
      </p:pic>
      <p:pic>
        <p:nvPicPr>
          <p:cNvPr id="2" name="图片 1"/>
          <p:cNvPicPr/>
          <p:nvPr/>
        </p:nvPicPr>
        <p:blipFill>
          <a:blip r:embed="rId4"/>
          <a:stretch>
            <a:fillRect/>
          </a:stretch>
        </p:blipFill>
        <p:spPr>
          <a:xfrm>
            <a:off x="2920365" y="3957955"/>
            <a:ext cx="2980822" cy="2059305"/>
          </a:xfrm>
          <a:prstGeom prst="rect">
            <a:avLst/>
          </a:prstGeom>
        </p:spPr>
      </p:pic>
      <p:pic>
        <p:nvPicPr>
          <p:cNvPr id="8" name="图片 7"/>
          <p:cNvPicPr/>
          <p:nvPr/>
        </p:nvPicPr>
        <p:blipFill>
          <a:blip r:embed="rId5"/>
          <a:stretch>
            <a:fillRect/>
          </a:stretch>
        </p:blipFill>
        <p:spPr>
          <a:xfrm>
            <a:off x="477520" y="1172210"/>
            <a:ext cx="2023215" cy="2059305"/>
          </a:xfrm>
          <a:prstGeom prst="rect">
            <a:avLst/>
          </a:prstGeom>
        </p:spPr>
      </p:pic>
      <p:pic>
        <p:nvPicPr>
          <p:cNvPr id="15361" name="图片 16"/>
          <p:cNvPicPr>
            <a:picLocks noChangeAspect="1"/>
          </p:cNvPicPr>
          <p:nvPr/>
        </p:nvPicPr>
        <p:blipFill>
          <a:blip r:embed="rId6"/>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67640" y="365760"/>
            <a:ext cx="1912620" cy="394970"/>
          </a:xfrm>
          <a:prstGeom prst="rect">
            <a:avLst/>
          </a:prstGeom>
          <a:noFill/>
          <a:ln w="9525">
            <a:noFill/>
            <a:miter lim="800000"/>
          </a:ln>
        </p:spPr>
        <p:txBody>
          <a:bodyPr anchor="b"/>
          <a:lstStyle/>
          <a:p>
            <a:pPr marL="44450">
              <a:lnSpc>
                <a:spcPct val="100000"/>
              </a:lnSpc>
            </a:pP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安规</a:t>
            </a:r>
            <a:r>
              <a:rPr lang="en-US" altLang="zh-CN"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/IV</a:t>
            </a:r>
            <a:r>
              <a:rPr lang="zh-CN" altLang="en-US"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测试</a:t>
            </a:r>
          </a:p>
        </p:txBody>
      </p:sp>
      <p:sp>
        <p:nvSpPr>
          <p:cNvPr id="25" name="圆角矩形 24"/>
          <p:cNvSpPr/>
          <p:nvPr/>
        </p:nvSpPr>
        <p:spPr>
          <a:xfrm>
            <a:off x="483870" y="1181735"/>
            <a:ext cx="1000125" cy="4292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放置上电工装</a:t>
            </a:r>
          </a:p>
        </p:txBody>
      </p:sp>
      <p:sp>
        <p:nvSpPr>
          <p:cNvPr id="3" name="圆角矩形 2"/>
          <p:cNvSpPr/>
          <p:nvPr/>
        </p:nvSpPr>
        <p:spPr>
          <a:xfrm>
            <a:off x="2902585" y="1149985"/>
            <a:ext cx="1000125" cy="3295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安规测试</a:t>
            </a:r>
          </a:p>
        </p:txBody>
      </p:sp>
      <p:pic>
        <p:nvPicPr>
          <p:cNvPr id="4" name="图片 3"/>
          <p:cNvPicPr/>
          <p:nvPr/>
        </p:nvPicPr>
        <p:blipFill>
          <a:blip r:embed="rId7"/>
          <a:stretch>
            <a:fillRect/>
          </a:stretch>
        </p:blipFill>
        <p:spPr>
          <a:xfrm>
            <a:off x="6214110" y="1139190"/>
            <a:ext cx="2021840" cy="2059305"/>
          </a:xfrm>
          <a:prstGeom prst="rect">
            <a:avLst/>
          </a:prstGeom>
        </p:spPr>
      </p:pic>
      <p:sp>
        <p:nvSpPr>
          <p:cNvPr id="5" name="圆角矩形 4"/>
          <p:cNvSpPr/>
          <p:nvPr/>
        </p:nvSpPr>
        <p:spPr>
          <a:xfrm>
            <a:off x="6228080" y="1137285"/>
            <a:ext cx="1000125" cy="2895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测试完成</a:t>
            </a:r>
          </a:p>
        </p:txBody>
      </p:sp>
      <p:sp>
        <p:nvSpPr>
          <p:cNvPr id="21" name="燕尾形箭头 20"/>
          <p:cNvSpPr/>
          <p:nvPr/>
        </p:nvSpPr>
        <p:spPr>
          <a:xfrm>
            <a:off x="2489200" y="2065655"/>
            <a:ext cx="426085" cy="23939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箭头 5"/>
          <p:cNvSpPr/>
          <p:nvPr/>
        </p:nvSpPr>
        <p:spPr>
          <a:xfrm>
            <a:off x="5867400" y="2117725"/>
            <a:ext cx="425450" cy="25019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p:nvPr/>
        </p:nvPicPr>
        <p:blipFill>
          <a:blip r:embed="rId8"/>
          <a:srcRect/>
          <a:stretch>
            <a:fillRect/>
          </a:stretch>
        </p:blipFill>
        <p:spPr>
          <a:xfrm>
            <a:off x="6264910" y="3920490"/>
            <a:ext cx="1971675" cy="2059305"/>
          </a:xfrm>
          <a:prstGeom prst="rect">
            <a:avLst/>
          </a:prstGeom>
        </p:spPr>
      </p:pic>
      <p:sp>
        <p:nvSpPr>
          <p:cNvPr id="12" name="圆角矩形 11"/>
          <p:cNvSpPr/>
          <p:nvPr/>
        </p:nvSpPr>
        <p:spPr>
          <a:xfrm>
            <a:off x="6264910" y="3920490"/>
            <a:ext cx="1000125" cy="2895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自动扫码</a:t>
            </a:r>
          </a:p>
        </p:txBody>
      </p:sp>
      <p:sp>
        <p:nvSpPr>
          <p:cNvPr id="14" name="燕尾形箭头 13"/>
          <p:cNvSpPr/>
          <p:nvPr/>
        </p:nvSpPr>
        <p:spPr>
          <a:xfrm rot="5400000">
            <a:off x="6906538" y="3383300"/>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燕尾形箭头 14"/>
          <p:cNvSpPr/>
          <p:nvPr/>
        </p:nvSpPr>
        <p:spPr>
          <a:xfrm flipH="1">
            <a:off x="5885815" y="4771390"/>
            <a:ext cx="386715" cy="22034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p:nvPr/>
        </p:nvPicPr>
        <p:blipFill>
          <a:blip r:embed="rId9"/>
          <a:stretch>
            <a:fillRect/>
          </a:stretch>
        </p:blipFill>
        <p:spPr>
          <a:xfrm>
            <a:off x="457835" y="3978910"/>
            <a:ext cx="2023215" cy="2059215"/>
          </a:xfrm>
          <a:prstGeom prst="rect">
            <a:avLst/>
          </a:prstGeom>
        </p:spPr>
      </p:pic>
      <p:sp>
        <p:nvSpPr>
          <p:cNvPr id="17" name="燕尾形箭头 16"/>
          <p:cNvSpPr/>
          <p:nvPr/>
        </p:nvSpPr>
        <p:spPr>
          <a:xfrm flipH="1">
            <a:off x="2479675" y="4918710"/>
            <a:ext cx="406400" cy="24003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932430" y="3958590"/>
            <a:ext cx="1000125" cy="2895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IV</a:t>
            </a:r>
            <a:r>
              <a:rPr lang="zh-CN" altLang="en-US" sz="1400" dirty="0">
                <a:solidFill>
                  <a:schemeClr val="tx1"/>
                </a:solidFill>
                <a:latin typeface="微软雅黑" panose="020B0503020204020204" pitchFamily="34" charset="-122"/>
                <a:ea typeface="微软雅黑" panose="020B0503020204020204" pitchFamily="34" charset="-122"/>
              </a:rPr>
              <a:t>测试</a:t>
            </a:r>
          </a:p>
        </p:txBody>
      </p:sp>
      <p:sp>
        <p:nvSpPr>
          <p:cNvPr id="19" name="圆角矩形 18"/>
          <p:cNvSpPr/>
          <p:nvPr/>
        </p:nvSpPr>
        <p:spPr>
          <a:xfrm>
            <a:off x="466090" y="3978910"/>
            <a:ext cx="1000125" cy="2895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测试完成</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ea typeface="黑体" panose="02010609060101010101" pitchFamily="49" charset="-122"/>
                <a:cs typeface="Arial" panose="020B0604020202020204" pitchFamily="34" charset="0"/>
              </a:rPr>
              <a:t>安规测试</a:t>
            </a:r>
          </a:p>
        </p:txBody>
      </p:sp>
      <p:grpSp>
        <p:nvGrpSpPr>
          <p:cNvPr id="9" name="Group 3"/>
          <p:cNvGrpSpPr/>
          <p:nvPr/>
        </p:nvGrpSpPr>
        <p:grpSpPr bwMode="auto">
          <a:xfrm>
            <a:off x="729952" y="4437112"/>
            <a:ext cx="2295525" cy="1365250"/>
            <a:chOff x="0" y="0"/>
            <a:chExt cx="1161" cy="1539"/>
          </a:xfrm>
        </p:grpSpPr>
        <p:sp>
          <p:nvSpPr>
            <p:cNvPr id="2" name="Oval 4"/>
            <p:cNvSpPr>
              <a:spLocks noChangeArrowheads="1"/>
            </p:cNvSpPr>
            <p:nvPr/>
          </p:nvSpPr>
          <p:spPr bwMode="auto">
            <a:xfrm>
              <a:off x="0" y="1166"/>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solidFill>
                <a:schemeClr val="accent5">
                  <a:lumMod val="75000"/>
                </a:schemeClr>
              </a:solidFill>
              <a:round/>
            </a:ln>
            <a:effectLst/>
          </p:spPr>
          <p:txBody>
            <a:bodyPr wrap="none" anchor="ctr"/>
            <a:lstStyle/>
            <a:p>
              <a:endParaRPr lang="zh-CN" altLang="en-US"/>
            </a:p>
          </p:txBody>
        </p:sp>
        <p:sp>
          <p:nvSpPr>
            <p:cNvPr id="11" name="AutoShape 5"/>
            <p:cNvSpPr>
              <a:spLocks noChangeArrowheads="1"/>
            </p:cNvSpPr>
            <p:nvPr/>
          </p:nvSpPr>
          <p:spPr bwMode="auto">
            <a:xfrm>
              <a:off x="2" y="0"/>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solidFill>
                <a:schemeClr val="accent5">
                  <a:lumMod val="75000"/>
                </a:schemeClr>
              </a:solidFill>
              <a:round/>
            </a:ln>
            <a:effectLst/>
          </p:spPr>
          <p:txBody>
            <a:bodyPr wrap="none" anchor="ctr"/>
            <a:lstStyle/>
            <a:p>
              <a:endParaRPr lang="zh-CN" altLang="en-US"/>
            </a:p>
          </p:txBody>
        </p:sp>
      </p:grpSp>
      <p:grpSp>
        <p:nvGrpSpPr>
          <p:cNvPr id="12" name="Group 6"/>
          <p:cNvGrpSpPr/>
          <p:nvPr/>
        </p:nvGrpSpPr>
        <p:grpSpPr bwMode="auto">
          <a:xfrm>
            <a:off x="729952" y="3068960"/>
            <a:ext cx="2295525" cy="1365250"/>
            <a:chOff x="0" y="0"/>
            <a:chExt cx="1161" cy="1539"/>
          </a:xfrm>
        </p:grpSpPr>
        <p:sp>
          <p:nvSpPr>
            <p:cNvPr id="13" name="Oval 7"/>
            <p:cNvSpPr>
              <a:spLocks noChangeArrowheads="1"/>
            </p:cNvSpPr>
            <p:nvPr/>
          </p:nvSpPr>
          <p:spPr bwMode="auto">
            <a:xfrm>
              <a:off x="0" y="1166"/>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solidFill>
                <a:srgbClr val="7030A0"/>
              </a:solidFill>
              <a:round/>
            </a:ln>
            <a:effectLst/>
          </p:spPr>
          <p:txBody>
            <a:bodyPr wrap="none" anchor="ctr"/>
            <a:lstStyle/>
            <a:p>
              <a:endParaRPr lang="zh-CN" altLang="en-US"/>
            </a:p>
          </p:txBody>
        </p:sp>
        <p:sp>
          <p:nvSpPr>
            <p:cNvPr id="14" name="AutoShape 8"/>
            <p:cNvSpPr>
              <a:spLocks noChangeArrowheads="1"/>
            </p:cNvSpPr>
            <p:nvPr/>
          </p:nvSpPr>
          <p:spPr bwMode="auto">
            <a:xfrm>
              <a:off x="2" y="0"/>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solidFill>
                <a:srgbClr val="7030A0"/>
              </a:solidFill>
              <a:round/>
            </a:ln>
            <a:effectLst/>
          </p:spPr>
          <p:txBody>
            <a:bodyPr wrap="none" anchor="ctr"/>
            <a:lstStyle/>
            <a:p>
              <a:endParaRPr lang="zh-CN" altLang="en-US"/>
            </a:p>
          </p:txBody>
        </p:sp>
      </p:grpSp>
      <p:grpSp>
        <p:nvGrpSpPr>
          <p:cNvPr id="15" name="Group 9"/>
          <p:cNvGrpSpPr/>
          <p:nvPr/>
        </p:nvGrpSpPr>
        <p:grpSpPr bwMode="auto">
          <a:xfrm>
            <a:off x="729952" y="1700808"/>
            <a:ext cx="2295525" cy="1365250"/>
            <a:chOff x="0" y="0"/>
            <a:chExt cx="1161" cy="1539"/>
          </a:xfrm>
        </p:grpSpPr>
        <p:sp>
          <p:nvSpPr>
            <p:cNvPr id="16" name="Oval 10"/>
            <p:cNvSpPr>
              <a:spLocks noChangeArrowheads="1"/>
            </p:cNvSpPr>
            <p:nvPr/>
          </p:nvSpPr>
          <p:spPr bwMode="auto">
            <a:xfrm>
              <a:off x="0" y="1166"/>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noFill/>
              <a:round/>
            </a:ln>
            <a:effectLst/>
          </p:spPr>
          <p:txBody>
            <a:bodyPr wrap="none" anchor="ctr"/>
            <a:lstStyle/>
            <a:p>
              <a:endParaRPr lang="zh-CN" altLang="en-US"/>
            </a:p>
          </p:txBody>
        </p:sp>
        <p:sp>
          <p:nvSpPr>
            <p:cNvPr id="17" name="AutoShape 11"/>
            <p:cNvSpPr>
              <a:spLocks noChangeArrowheads="1"/>
            </p:cNvSpPr>
            <p:nvPr/>
          </p:nvSpPr>
          <p:spPr bwMode="auto">
            <a:xfrm>
              <a:off x="2" y="0"/>
              <a:ext cx="1159" cy="1539"/>
            </a:xfrm>
            <a:prstGeom prst="can">
              <a:avLst>
                <a:gd name="adj" fmla="val 33197"/>
              </a:avLst>
            </a:prstGeom>
            <a:gradFill rotWithShape="1">
              <a:gsLst>
                <a:gs pos="0">
                  <a:srgbClr val="0070C0"/>
                </a:gs>
                <a:gs pos="52000">
                  <a:srgbClr val="00B0F0"/>
                </a:gs>
                <a:gs pos="100000">
                  <a:srgbClr val="0070C0"/>
                </a:gs>
              </a:gsLst>
              <a:lin ang="0" scaled="1"/>
            </a:gradFill>
            <a:ln w="9525">
              <a:solidFill>
                <a:srgbClr val="0070C0"/>
              </a:solidFill>
              <a:round/>
            </a:ln>
            <a:effectLst/>
          </p:spPr>
          <p:txBody>
            <a:bodyPr wrap="none" anchor="ctr"/>
            <a:lstStyle/>
            <a:p>
              <a:endParaRPr lang="zh-CN" altLang="en-US"/>
            </a:p>
          </p:txBody>
        </p:sp>
      </p:grpSp>
      <p:sp>
        <p:nvSpPr>
          <p:cNvPr id="19" name="Text Box 13"/>
          <p:cNvSpPr txBox="1">
            <a:spLocks noChangeArrowheads="1"/>
          </p:cNvSpPr>
          <p:nvPr/>
        </p:nvSpPr>
        <p:spPr bwMode="auto">
          <a:xfrm>
            <a:off x="812502" y="2294533"/>
            <a:ext cx="2128838" cy="396875"/>
          </a:xfrm>
          <a:prstGeom prst="rect">
            <a:avLst/>
          </a:prstGeom>
          <a:noFill/>
          <a:ln w="9525">
            <a:noFill/>
            <a:miter lim="800000"/>
          </a:ln>
          <a:effectLst/>
        </p:spPr>
        <p:txBody>
          <a:bodyPr>
            <a:spAutoFit/>
          </a:bodyPr>
          <a:lstStyle/>
          <a:p>
            <a:pPr algn="ctr">
              <a:spcBef>
                <a:spcPct val="50000"/>
              </a:spcBef>
            </a:pPr>
            <a:r>
              <a:rPr lang="zh-CN" altLang="zh-CN" sz="2000" b="1" dirty="0">
                <a:solidFill>
                  <a:srgbClr val="FFFFFF"/>
                </a:solidFill>
                <a:cs typeface="Arial" panose="020B0604020202020204" pitchFamily="34" charset="0"/>
              </a:rPr>
              <a:t>  </a:t>
            </a: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耐压测试</a:t>
            </a:r>
            <a:endParaRPr lang="zh-CN"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 Box 15"/>
          <p:cNvSpPr txBox="1">
            <a:spLocks noChangeArrowheads="1"/>
          </p:cNvSpPr>
          <p:nvPr/>
        </p:nvSpPr>
        <p:spPr bwMode="auto">
          <a:xfrm>
            <a:off x="812502" y="3667448"/>
            <a:ext cx="2128838" cy="400110"/>
          </a:xfrm>
          <a:prstGeom prst="rect">
            <a:avLst/>
          </a:prstGeom>
          <a:noFill/>
          <a:ln w="9525">
            <a:noFill/>
            <a:miter lim="800000"/>
          </a:ln>
          <a:effectLst/>
        </p:spPr>
        <p:txBody>
          <a:bodyPr>
            <a:spAutoFit/>
          </a:bodyPr>
          <a:lstStyle/>
          <a:p>
            <a:pPr algn="ctr">
              <a:spcBef>
                <a:spcPct val="50000"/>
              </a:spcBef>
            </a:pPr>
            <a:r>
              <a:rPr lang="zh-CN" altLang="zh-CN" sz="2000" b="1" dirty="0">
                <a:solidFill>
                  <a:srgbClr val="FFFFFF"/>
                </a:solidFill>
                <a:cs typeface="Arial" panose="020B0604020202020204" pitchFamily="34" charset="0"/>
              </a:rPr>
              <a:t>  </a:t>
            </a: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绝缘电阻测试</a:t>
            </a:r>
            <a:endParaRPr lang="zh-CN"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Text Box 16"/>
          <p:cNvSpPr txBox="1">
            <a:spLocks noChangeArrowheads="1"/>
          </p:cNvSpPr>
          <p:nvPr/>
        </p:nvSpPr>
        <p:spPr bwMode="auto">
          <a:xfrm>
            <a:off x="812502" y="5070525"/>
            <a:ext cx="2128838" cy="396875"/>
          </a:xfrm>
          <a:prstGeom prst="rect">
            <a:avLst/>
          </a:prstGeom>
          <a:noFill/>
          <a:ln w="9525">
            <a:noFill/>
            <a:miter lim="800000"/>
          </a:ln>
          <a:effectLst/>
        </p:spPr>
        <p:txBody>
          <a:bodyPr>
            <a:spAutoFit/>
          </a:bodyPr>
          <a:lstStyle/>
          <a:p>
            <a:pPr algn="ctr">
              <a:spcBef>
                <a:spcPct val="50000"/>
              </a:spcBef>
            </a:pPr>
            <a:r>
              <a:rPr lang="zh-CN" altLang="zh-CN" sz="2000" b="1" dirty="0">
                <a:solidFill>
                  <a:srgbClr val="FFFFFF"/>
                </a:solidFill>
                <a:cs typeface="Arial" panose="020B0604020202020204" pitchFamily="34" charset="0"/>
              </a:rPr>
              <a:t>  </a:t>
            </a: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接地连续性测试</a:t>
            </a:r>
            <a:endParaRPr lang="zh-CN"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AutoShape 12"/>
          <p:cNvSpPr>
            <a:spLocks noChangeArrowheads="1"/>
          </p:cNvSpPr>
          <p:nvPr/>
        </p:nvSpPr>
        <p:spPr bwMode="auto">
          <a:xfrm>
            <a:off x="3058020" y="1772816"/>
            <a:ext cx="5474420" cy="1152326"/>
          </a:xfrm>
          <a:prstGeom prst="roundRect">
            <a:avLst>
              <a:gd name="adj" fmla="val 11505"/>
            </a:avLst>
          </a:prstGeom>
          <a:solidFill>
            <a:srgbClr val="4D4D4D">
              <a:alpha val="4999"/>
            </a:srgbClr>
          </a:solidFill>
          <a:ln w="6350" cmpd="sng">
            <a:solidFill>
              <a:schemeClr val="tx1"/>
            </a:solidFill>
            <a:prstDash val="sysDot"/>
            <a:round/>
          </a:ln>
          <a:effectLst/>
        </p:spPr>
        <p:txBody>
          <a:bodyPr wrap="none" anchor="ctr"/>
          <a:lstStyle/>
          <a:p>
            <a:endParaRPr lang="zh-CN" altLang="en-US"/>
          </a:p>
        </p:txBody>
      </p:sp>
      <p:sp>
        <p:nvSpPr>
          <p:cNvPr id="31" name="Text Box 15"/>
          <p:cNvSpPr txBox="1">
            <a:spLocks noChangeArrowheads="1"/>
          </p:cNvSpPr>
          <p:nvPr/>
        </p:nvSpPr>
        <p:spPr bwMode="auto">
          <a:xfrm>
            <a:off x="3345358" y="1934542"/>
            <a:ext cx="5115074" cy="953135"/>
          </a:xfrm>
          <a:prstGeom prst="rect">
            <a:avLst/>
          </a:prstGeom>
          <a:noFill/>
          <a:ln w="9525">
            <a:noFill/>
            <a:miter lim="800000"/>
          </a:ln>
          <a:effectLst/>
        </p:spPr>
        <p:txBody>
          <a:bodyPr wrap="square">
            <a:spAutoFit/>
          </a:bodyPr>
          <a:lstStyle/>
          <a:p>
            <a:pPr>
              <a:spcBef>
                <a:spcPct val="50000"/>
              </a:spcBef>
              <a:buFontTx/>
              <a:buChar char="•"/>
            </a:pP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测试目的：</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给组件施加</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3600V</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高电压，保持一定时间，测试组件漏电流的大小，测量要求漏电流小于</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50μA</a:t>
            </a:r>
            <a:endParaRPr lang="zh-CN" altLang="zh-CN" sz="1600" dirty="0">
              <a:latin typeface="微软雅黑" panose="020B0503020204020204" pitchFamily="34" charset="-122"/>
              <a:ea typeface="微软雅黑" panose="020B0503020204020204" pitchFamily="34" charset="-122"/>
              <a:cs typeface="Arial" panose="020B0604020202020204" pitchFamily="34" charset="0"/>
            </a:endParaRPr>
          </a:p>
          <a:p>
            <a:pPr>
              <a:spcBef>
                <a:spcPct val="50000"/>
              </a:spcBef>
              <a:buFontTx/>
              <a:buChar char="•"/>
            </a:pPr>
            <a:r>
              <a:rPr lang="zh-CN"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测试条件：</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电压</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3600V</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、升压时间</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8S</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sym typeface="+mn-ea"/>
              </a:rPr>
              <a:t>测试时间</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sym typeface="+mn-ea"/>
              </a:rPr>
              <a:t>1S</a:t>
            </a:r>
            <a:endParaRPr lang="zh-CN" altLang="en-US" sz="1600" dirty="0" smtClean="0">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AutoShape 18"/>
          <p:cNvSpPr>
            <a:spLocks noChangeArrowheads="1"/>
          </p:cNvSpPr>
          <p:nvPr/>
        </p:nvSpPr>
        <p:spPr bwMode="auto">
          <a:xfrm>
            <a:off x="3058020" y="3209329"/>
            <a:ext cx="5474420" cy="1152000"/>
          </a:xfrm>
          <a:prstGeom prst="roundRect">
            <a:avLst>
              <a:gd name="adj" fmla="val 11505"/>
            </a:avLst>
          </a:prstGeom>
          <a:solidFill>
            <a:srgbClr val="4D4D4D">
              <a:alpha val="4999"/>
            </a:srgbClr>
          </a:solidFill>
          <a:ln w="6350" cmpd="sng">
            <a:solidFill>
              <a:schemeClr val="tx1"/>
            </a:solidFill>
            <a:prstDash val="sysDot"/>
            <a:round/>
          </a:ln>
          <a:effectLst/>
        </p:spPr>
        <p:txBody>
          <a:bodyPr wrap="none" anchor="ctr"/>
          <a:lstStyle/>
          <a:p>
            <a:endParaRPr lang="zh-CN" altLang="en-US"/>
          </a:p>
        </p:txBody>
      </p:sp>
      <p:sp>
        <p:nvSpPr>
          <p:cNvPr id="33" name="Text Box 19"/>
          <p:cNvSpPr txBox="1">
            <a:spLocks noChangeArrowheads="1"/>
          </p:cNvSpPr>
          <p:nvPr/>
        </p:nvSpPr>
        <p:spPr bwMode="auto">
          <a:xfrm>
            <a:off x="3345357" y="3231267"/>
            <a:ext cx="5115075" cy="1198880"/>
          </a:xfrm>
          <a:prstGeom prst="rect">
            <a:avLst/>
          </a:prstGeom>
          <a:noFill/>
          <a:ln w="9525">
            <a:noFill/>
            <a:miter lim="800000"/>
          </a:ln>
          <a:effectLst/>
        </p:spPr>
        <p:txBody>
          <a:bodyPr wrap="square">
            <a:spAutoFit/>
          </a:bodyPr>
          <a:lstStyle/>
          <a:p>
            <a:pPr>
              <a:spcBef>
                <a:spcPct val="50000"/>
              </a:spcBef>
              <a:buFontTx/>
              <a:buChar char="•"/>
            </a:pPr>
            <a:r>
              <a:rPr lang="zh-CN" altLang="zh-CN" sz="16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测试目的：</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给组件施加</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1000/1500V</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电压，测量组件中的载流部分与组件边框或外部之间的绝缘是否良好，测量标准电阻大于</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27MΩ</a:t>
            </a:r>
            <a:endParaRPr lang="zh-CN"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a:spcBef>
                <a:spcPct val="50000"/>
              </a:spcBef>
              <a:buFontTx/>
              <a:buChar char="•"/>
            </a:pPr>
            <a:r>
              <a:rPr lang="zh-CN" altLang="zh-CN" sz="16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测试条件：</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电压</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1000/1500V</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、测试时间</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1S</a:t>
            </a:r>
            <a:endParaRPr lang="zh-CN" altLang="zh-CN" sz="1600" dirty="0" smtClean="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AutoShape 20"/>
          <p:cNvSpPr>
            <a:spLocks noChangeArrowheads="1"/>
          </p:cNvSpPr>
          <p:nvPr/>
        </p:nvSpPr>
        <p:spPr bwMode="auto">
          <a:xfrm>
            <a:off x="3058020" y="4578226"/>
            <a:ext cx="5474420" cy="1152000"/>
          </a:xfrm>
          <a:prstGeom prst="roundRect">
            <a:avLst>
              <a:gd name="adj" fmla="val 11505"/>
            </a:avLst>
          </a:prstGeom>
          <a:solidFill>
            <a:srgbClr val="4D4D4D">
              <a:alpha val="4999"/>
            </a:srgbClr>
          </a:solidFill>
          <a:ln w="6350" cmpd="sng">
            <a:solidFill>
              <a:schemeClr val="tx1"/>
            </a:solidFill>
            <a:prstDash val="sysDot"/>
            <a:round/>
          </a:ln>
          <a:effectLst/>
        </p:spPr>
        <p:txBody>
          <a:bodyPr wrap="none" anchor="ctr"/>
          <a:lstStyle/>
          <a:p>
            <a:endParaRPr lang="zh-CN" altLang="en-US"/>
          </a:p>
        </p:txBody>
      </p:sp>
      <p:sp>
        <p:nvSpPr>
          <p:cNvPr id="35" name="Text Box 21"/>
          <p:cNvSpPr txBox="1">
            <a:spLocks noChangeArrowheads="1"/>
          </p:cNvSpPr>
          <p:nvPr/>
        </p:nvSpPr>
        <p:spPr bwMode="auto">
          <a:xfrm>
            <a:off x="3345357" y="4725144"/>
            <a:ext cx="5259091" cy="953135"/>
          </a:xfrm>
          <a:prstGeom prst="rect">
            <a:avLst/>
          </a:prstGeom>
          <a:noFill/>
          <a:ln w="9525">
            <a:noFill/>
            <a:miter lim="800000"/>
          </a:ln>
          <a:effectLst/>
        </p:spPr>
        <p:txBody>
          <a:bodyPr wrap="square">
            <a:spAutoFit/>
          </a:bodyPr>
          <a:lstStyle/>
          <a:p>
            <a:pPr>
              <a:spcBef>
                <a:spcPct val="50000"/>
              </a:spcBef>
              <a:buFontTx/>
              <a:buChar char="•"/>
            </a:pPr>
            <a:r>
              <a:rPr lang="zh-CN"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测试目的：给组件施加</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50A</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电流，测试组件接地点与边框间的导通状态，测试标准电阻小于</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0.1Ω</a:t>
            </a:r>
            <a:endParaRPr lang="zh-CN" altLang="zh-CN" sz="1600" dirty="0">
              <a:latin typeface="微软雅黑" panose="020B0503020204020204" pitchFamily="34" charset="-122"/>
              <a:ea typeface="微软雅黑" panose="020B0503020204020204" pitchFamily="34" charset="-122"/>
              <a:cs typeface="Arial" panose="020B0604020202020204" pitchFamily="34" charset="0"/>
            </a:endParaRPr>
          </a:p>
          <a:p>
            <a:pPr>
              <a:spcBef>
                <a:spcPct val="50000"/>
              </a:spcBef>
              <a:buFontTx/>
              <a:buChar char="•"/>
            </a:pPr>
            <a:r>
              <a:rPr lang="zh-CN"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测试条件：电流</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50A</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、测试时间</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1S</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、电阻上限</a:t>
            </a:r>
            <a:r>
              <a:rPr lang="en-US" altLang="zh-CN" sz="1600" dirty="0" smtClean="0">
                <a:latin typeface="微软雅黑" panose="020B0503020204020204" pitchFamily="34" charset="-122"/>
                <a:ea typeface="微软雅黑" panose="020B0503020204020204" pitchFamily="34" charset="-122"/>
                <a:cs typeface="Arial" panose="020B0604020202020204" pitchFamily="34" charset="0"/>
              </a:rPr>
              <a:t>0.1Ω</a:t>
            </a:r>
            <a:endParaRPr lang="zh-CN"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AutoShape 23"/>
          <p:cNvSpPr>
            <a:spLocks noChangeArrowheads="1"/>
          </p:cNvSpPr>
          <p:nvPr/>
        </p:nvSpPr>
        <p:spPr bwMode="auto">
          <a:xfrm rot="13500000">
            <a:off x="2905620" y="2221434"/>
            <a:ext cx="298450" cy="298450"/>
          </a:xfrm>
          <a:prstGeom prst="rtTriangle">
            <a:avLst/>
          </a:prstGeom>
          <a:solidFill>
            <a:srgbClr val="0070C0"/>
          </a:solidFill>
          <a:ln w="9525">
            <a:noFill/>
            <a:miter lim="800000"/>
          </a:ln>
          <a:effectLst/>
        </p:spPr>
        <p:txBody>
          <a:bodyPr wrap="none" anchor="ctr"/>
          <a:lstStyle/>
          <a:p>
            <a:endParaRPr lang="zh-CN" altLang="en-US"/>
          </a:p>
        </p:txBody>
      </p:sp>
      <p:sp>
        <p:nvSpPr>
          <p:cNvPr id="37" name="AutoShape 23"/>
          <p:cNvSpPr>
            <a:spLocks noChangeArrowheads="1"/>
          </p:cNvSpPr>
          <p:nvPr/>
        </p:nvSpPr>
        <p:spPr bwMode="auto">
          <a:xfrm rot="13500000">
            <a:off x="2905619" y="3634827"/>
            <a:ext cx="298450" cy="298450"/>
          </a:xfrm>
          <a:prstGeom prst="rtTriangle">
            <a:avLst/>
          </a:prstGeom>
          <a:solidFill>
            <a:srgbClr val="94B434"/>
          </a:solidFill>
          <a:ln w="9525">
            <a:noFill/>
            <a:miter lim="800000"/>
          </a:ln>
          <a:effectLst/>
        </p:spPr>
        <p:txBody>
          <a:bodyPr wrap="none" anchor="ctr"/>
          <a:lstStyle/>
          <a:p>
            <a:endParaRPr lang="zh-CN" altLang="en-US"/>
          </a:p>
        </p:txBody>
      </p:sp>
      <p:sp>
        <p:nvSpPr>
          <p:cNvPr id="38" name="AutoShape 23"/>
          <p:cNvSpPr>
            <a:spLocks noChangeArrowheads="1"/>
          </p:cNvSpPr>
          <p:nvPr/>
        </p:nvSpPr>
        <p:spPr bwMode="auto">
          <a:xfrm rot="13500000">
            <a:off x="2905618" y="5000077"/>
            <a:ext cx="298450" cy="298450"/>
          </a:xfrm>
          <a:prstGeom prst="rtTriangle">
            <a:avLst/>
          </a:prstGeom>
          <a:solidFill>
            <a:srgbClr val="91A5B8"/>
          </a:solidFill>
          <a:ln w="9525">
            <a:noFill/>
            <a:miter lim="800000"/>
          </a:ln>
          <a:effectLst/>
        </p:spPr>
        <p:txBody>
          <a:bodyPr wrap="none" anchor="ctr"/>
          <a:lstStyle/>
          <a:p>
            <a:endParaRPr lang="zh-CN" altLang="en-US"/>
          </a:p>
        </p:txBody>
      </p:sp>
      <p:sp>
        <p:nvSpPr>
          <p:cNvPr id="42" name="Rectangle 22"/>
          <p:cNvSpPr>
            <a:spLocks noChangeArrowheads="1"/>
          </p:cNvSpPr>
          <p:nvPr/>
        </p:nvSpPr>
        <p:spPr bwMode="auto">
          <a:xfrm>
            <a:off x="625475" y="980728"/>
            <a:ext cx="7751763" cy="397353"/>
          </a:xfrm>
          <a:prstGeom prst="rect">
            <a:avLst/>
          </a:prstGeom>
          <a:noFill/>
          <a:ln w="9525" algn="ctr">
            <a:noFill/>
            <a:miter lim="800000"/>
          </a:ln>
        </p:spPr>
        <p:txBody>
          <a:bodyPr>
            <a:spAutoFit/>
          </a:bodyPr>
          <a:lstStyle/>
          <a:p>
            <a:pPr marL="231775" indent="-231775">
              <a:lnSpc>
                <a:spcPts val="2600"/>
              </a:lnSpc>
              <a:buClr>
                <a:schemeClr val="tx2"/>
              </a:buClr>
              <a:buSzPct val="9500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安规测试</a:t>
            </a:r>
            <a:endParaRPr lang="en-US" altLang="zh-CN" dirty="0">
              <a:latin typeface="微软雅黑" panose="020B0503020204020204" pitchFamily="34" charset="-122"/>
              <a:ea typeface="微软雅黑" panose="020B0503020204020204" pitchFamily="34" charset="-122"/>
            </a:endParaRPr>
          </a:p>
        </p:txBody>
      </p:sp>
      <p:sp>
        <p:nvSpPr>
          <p:cNvPr id="43" name="Rectangle 29"/>
          <p:cNvSpPr>
            <a:spLocks noChangeArrowheads="1"/>
          </p:cNvSpPr>
          <p:nvPr/>
        </p:nvSpPr>
        <p:spPr bwMode="auto">
          <a:xfrm>
            <a:off x="323528" y="5949280"/>
            <a:ext cx="8640960" cy="414020"/>
          </a:xfrm>
          <a:prstGeom prst="rect">
            <a:avLst/>
          </a:prstGeom>
          <a:noFill/>
          <a:ln w="9525" algn="ctr">
            <a:noFill/>
            <a:miter lim="800000"/>
          </a:ln>
        </p:spPr>
        <p:txBody>
          <a:bodyPr wrap="square">
            <a:spAutoFit/>
          </a:bodyPr>
          <a:lstStyle/>
          <a:p>
            <a:pPr>
              <a:buClr>
                <a:srgbClr val="D7181F"/>
              </a:buClr>
              <a:buFont typeface="Wingdings" panose="05000000000000000000" pitchFamily="2" charset="2"/>
              <a:buChar char="v"/>
            </a:pPr>
            <a:r>
              <a:rPr lang="zh-CN" altLang="en-US" sz="2100" b="1" dirty="0" smtClean="0">
                <a:solidFill>
                  <a:srgbClr val="FF0000"/>
                </a:solidFill>
                <a:latin typeface="微软雅黑" panose="020B0503020204020204" pitchFamily="34" charset="-122"/>
                <a:ea typeface="微软雅黑" panose="020B0503020204020204" pitchFamily="34" charset="-122"/>
              </a:rPr>
              <a:t>测试期间，不允许裸手接触组件，必须佩戴绝缘手套和绝缘垫！！！</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6"/>
          <p:cNvPicPr>
            <a:picLocks noChangeAspect="1"/>
          </p:cNvPicPr>
          <p:nvPr/>
        </p:nvPicPr>
        <p:blipFill>
          <a:blip r:embed="rId3"/>
          <a:stretch>
            <a:fillRect/>
          </a:stretch>
        </p:blipFill>
        <p:spPr>
          <a:xfrm>
            <a:off x="7589838" y="0"/>
            <a:ext cx="1230312" cy="649288"/>
          </a:xfrm>
          <a:prstGeom prst="rect">
            <a:avLst/>
          </a:prstGeom>
          <a:noFill/>
          <a:ln w="9525">
            <a:noFill/>
          </a:ln>
        </p:spPr>
      </p:pic>
      <p:cxnSp>
        <p:nvCxnSpPr>
          <p:cNvPr id="10" name="直接连接符 9"/>
          <p:cNvCxnSpPr/>
          <p:nvPr/>
        </p:nvCxnSpPr>
        <p:spPr>
          <a:xfrm>
            <a:off x="250825" y="712788"/>
            <a:ext cx="8642350"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IV</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测试</a:t>
            </a:r>
          </a:p>
        </p:txBody>
      </p:sp>
      <p:sp>
        <p:nvSpPr>
          <p:cNvPr id="4" name="文本框 3"/>
          <p:cNvSpPr txBox="1"/>
          <p:nvPr/>
        </p:nvSpPr>
        <p:spPr>
          <a:xfrm>
            <a:off x="648970" y="760730"/>
            <a:ext cx="319405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主要的测试参数</a:t>
            </a:r>
          </a:p>
        </p:txBody>
      </p:sp>
      <p:sp>
        <p:nvSpPr>
          <p:cNvPr id="37" name="文本框 36"/>
          <p:cNvSpPr txBox="1"/>
          <p:nvPr/>
        </p:nvSpPr>
        <p:spPr>
          <a:xfrm>
            <a:off x="746125" y="1217295"/>
            <a:ext cx="5996940" cy="368300"/>
          </a:xfrm>
          <a:prstGeom prst="rect">
            <a:avLst/>
          </a:prstGeom>
          <a:solidFill>
            <a:schemeClr val="bg2">
              <a:lumMod val="20000"/>
              <a:lumOff val="80000"/>
            </a:schemeClr>
          </a:solidFill>
          <a:ln>
            <a:solidFill>
              <a:schemeClr val="tx2">
                <a:lumMod val="50000"/>
                <a:lumOff val="50000"/>
              </a:schemeClr>
            </a:solidFill>
          </a:ln>
        </p:spPr>
        <p:txBody>
          <a:bodyPr wrap="square" rtlCol="0">
            <a:spAutoFit/>
          </a:bodyPr>
          <a:lstStyle/>
          <a:p>
            <a:r>
              <a:rPr lang="en-US" altLang="zh-CN">
                <a:ln>
                  <a:noFill/>
                </a:ln>
              </a:rPr>
              <a:t>I</a:t>
            </a:r>
            <a:r>
              <a:rPr lang="en-US" altLang="zh-CN" sz="1200">
                <a:ln>
                  <a:noFill/>
                </a:ln>
              </a:rPr>
              <a:t>sc</a:t>
            </a:r>
            <a:r>
              <a:rPr lang="zh-CN" altLang="en-US">
                <a:ln>
                  <a:noFill/>
                </a:ln>
                <a:latin typeface="微软雅黑" panose="020B0503020204020204" pitchFamily="34" charset="-122"/>
                <a:ea typeface="微软雅黑" panose="020B0503020204020204" pitchFamily="34" charset="-122"/>
              </a:rPr>
              <a:t>短路电流：组件短路时能输出的最大电流</a:t>
            </a:r>
          </a:p>
        </p:txBody>
      </p:sp>
      <p:sp>
        <p:nvSpPr>
          <p:cNvPr id="38" name="文本框 37"/>
          <p:cNvSpPr txBox="1"/>
          <p:nvPr/>
        </p:nvSpPr>
        <p:spPr>
          <a:xfrm>
            <a:off x="742950" y="1814195"/>
            <a:ext cx="6007735" cy="368300"/>
          </a:xfrm>
          <a:prstGeom prst="rect">
            <a:avLst/>
          </a:prstGeom>
          <a:solidFill>
            <a:schemeClr val="bg2">
              <a:lumMod val="20000"/>
              <a:lumOff val="80000"/>
            </a:schemeClr>
          </a:solidFill>
          <a:ln>
            <a:solidFill>
              <a:schemeClr val="tx2">
                <a:lumMod val="50000"/>
                <a:lumOff val="50000"/>
              </a:schemeClr>
            </a:solidFill>
          </a:ln>
        </p:spPr>
        <p:txBody>
          <a:bodyPr wrap="square" rtlCol="0">
            <a:spAutoFit/>
          </a:bodyPr>
          <a:lstStyle/>
          <a:p>
            <a:r>
              <a:rPr lang="en-US" altLang="zh-CN">
                <a:ln>
                  <a:noFill/>
                </a:ln>
              </a:rPr>
              <a:t>V</a:t>
            </a:r>
            <a:r>
              <a:rPr lang="en-US" altLang="zh-CN" sz="1200">
                <a:ln>
                  <a:noFill/>
                </a:ln>
              </a:rPr>
              <a:t>oc</a:t>
            </a:r>
            <a:r>
              <a:rPr lang="zh-CN" altLang="en-US">
                <a:ln>
                  <a:noFill/>
                </a:ln>
                <a:latin typeface="微软雅黑" panose="020B0503020204020204" pitchFamily="34" charset="-122"/>
                <a:ea typeface="微软雅黑" panose="020B0503020204020204" pitchFamily="34" charset="-122"/>
              </a:rPr>
              <a:t>开路电压：组件开路是能输出的最大电压</a:t>
            </a:r>
          </a:p>
        </p:txBody>
      </p:sp>
      <p:sp>
        <p:nvSpPr>
          <p:cNvPr id="39" name="文本框 38"/>
          <p:cNvSpPr txBox="1"/>
          <p:nvPr/>
        </p:nvSpPr>
        <p:spPr>
          <a:xfrm>
            <a:off x="758825" y="2437130"/>
            <a:ext cx="5988050" cy="368300"/>
          </a:xfrm>
          <a:prstGeom prst="rect">
            <a:avLst/>
          </a:prstGeom>
          <a:solidFill>
            <a:schemeClr val="bg2">
              <a:lumMod val="20000"/>
              <a:lumOff val="80000"/>
            </a:schemeClr>
          </a:solidFill>
          <a:ln>
            <a:solidFill>
              <a:schemeClr val="tx2">
                <a:lumMod val="50000"/>
                <a:lumOff val="50000"/>
              </a:schemeClr>
            </a:solidFill>
          </a:ln>
        </p:spPr>
        <p:txBody>
          <a:bodyPr wrap="square" rtlCol="0">
            <a:spAutoFit/>
          </a:bodyPr>
          <a:lstStyle/>
          <a:p>
            <a:r>
              <a:rPr lang="en-US" altLang="zh-CN">
                <a:ln>
                  <a:noFill/>
                </a:ln>
              </a:rPr>
              <a:t>V</a:t>
            </a:r>
            <a:r>
              <a:rPr lang="en-US" altLang="zh-CN" sz="1200">
                <a:ln>
                  <a:noFill/>
                </a:ln>
              </a:rPr>
              <a:t>mp</a:t>
            </a:r>
            <a:r>
              <a:rPr lang="zh-CN" altLang="en-US">
                <a:ln>
                  <a:noFill/>
                </a:ln>
                <a:latin typeface="微软雅黑" panose="020B0503020204020204" pitchFamily="34" charset="-122"/>
                <a:ea typeface="微软雅黑" panose="020B0503020204020204" pitchFamily="34" charset="-122"/>
              </a:rPr>
              <a:t>最大工作电压：最大功率点的电压</a:t>
            </a:r>
          </a:p>
        </p:txBody>
      </p:sp>
      <p:sp>
        <p:nvSpPr>
          <p:cNvPr id="40" name="文本框 39"/>
          <p:cNvSpPr txBox="1"/>
          <p:nvPr/>
        </p:nvSpPr>
        <p:spPr>
          <a:xfrm>
            <a:off x="767080" y="3114040"/>
            <a:ext cx="5977890" cy="368300"/>
          </a:xfrm>
          <a:prstGeom prst="rect">
            <a:avLst/>
          </a:prstGeom>
          <a:solidFill>
            <a:schemeClr val="bg2">
              <a:lumMod val="20000"/>
              <a:lumOff val="80000"/>
            </a:schemeClr>
          </a:solidFill>
          <a:ln>
            <a:solidFill>
              <a:schemeClr val="tx2">
                <a:lumMod val="50000"/>
                <a:lumOff val="50000"/>
              </a:schemeClr>
            </a:solidFill>
          </a:ln>
        </p:spPr>
        <p:txBody>
          <a:bodyPr wrap="square" rtlCol="0">
            <a:spAutoFit/>
          </a:bodyPr>
          <a:lstStyle/>
          <a:p>
            <a:r>
              <a:rPr lang="en-US" altLang="zh-CN">
                <a:ln>
                  <a:noFill/>
                </a:ln>
              </a:rPr>
              <a:t>I</a:t>
            </a:r>
            <a:r>
              <a:rPr lang="en-US" altLang="zh-CN" sz="1200">
                <a:ln>
                  <a:noFill/>
                </a:ln>
              </a:rPr>
              <a:t>mp</a:t>
            </a:r>
            <a:r>
              <a:rPr lang="zh-CN" altLang="en-US">
                <a:ln>
                  <a:noFill/>
                </a:ln>
                <a:latin typeface="微软雅黑" panose="020B0503020204020204" pitchFamily="34" charset="-122"/>
                <a:ea typeface="微软雅黑" panose="020B0503020204020204" pitchFamily="34" charset="-122"/>
              </a:rPr>
              <a:t>最大工作电流：最大功率点的电流</a:t>
            </a:r>
          </a:p>
        </p:txBody>
      </p:sp>
      <p:sp>
        <p:nvSpPr>
          <p:cNvPr id="41" name="文本框 40"/>
          <p:cNvSpPr txBox="1"/>
          <p:nvPr/>
        </p:nvSpPr>
        <p:spPr>
          <a:xfrm>
            <a:off x="758190" y="3760470"/>
            <a:ext cx="5987415" cy="368300"/>
          </a:xfrm>
          <a:prstGeom prst="rect">
            <a:avLst/>
          </a:prstGeom>
          <a:solidFill>
            <a:schemeClr val="bg2">
              <a:lumMod val="20000"/>
              <a:lumOff val="80000"/>
            </a:schemeClr>
          </a:solidFill>
          <a:ln>
            <a:solidFill>
              <a:schemeClr val="tx2">
                <a:lumMod val="50000"/>
                <a:lumOff val="50000"/>
              </a:schemeClr>
            </a:solidFill>
          </a:ln>
        </p:spPr>
        <p:txBody>
          <a:bodyPr wrap="square" rtlCol="0">
            <a:spAutoFit/>
          </a:bodyPr>
          <a:lstStyle/>
          <a:p>
            <a:pPr lvl="0" algn="l"/>
            <a:r>
              <a:rPr lang="en-US" altLang="zh-CN">
                <a:ln>
                  <a:noFill/>
                </a:ln>
                <a:sym typeface="+mn-ea"/>
              </a:rPr>
              <a:t>P</a:t>
            </a:r>
            <a:r>
              <a:rPr lang="en-US" altLang="zh-CN" sz="1200">
                <a:ln>
                  <a:noFill/>
                </a:ln>
                <a:sym typeface="+mn-ea"/>
              </a:rPr>
              <a:t>m</a:t>
            </a:r>
            <a:r>
              <a:rPr lang="zh-CN" altLang="en-US" sz="1200">
                <a:ln>
                  <a:noFill/>
                </a:ln>
                <a:latin typeface="微软雅黑" panose="020B0503020204020204" pitchFamily="34" charset="-122"/>
                <a:ea typeface="微软雅黑" panose="020B0503020204020204" pitchFamily="34" charset="-122"/>
                <a:sym typeface="+mn-ea"/>
              </a:rPr>
              <a:t>p</a:t>
            </a:r>
            <a:r>
              <a:rPr lang="zh-CN" altLang="en-US">
                <a:ln>
                  <a:noFill/>
                </a:ln>
                <a:latin typeface="微软雅黑" panose="020B0503020204020204" pitchFamily="34" charset="-122"/>
                <a:ea typeface="微软雅黑" panose="020B0503020204020204" pitchFamily="34" charset="-122"/>
                <a:sym typeface="+mn-ea"/>
              </a:rPr>
              <a:t>最大功率：组件所能输出的最大功率</a:t>
            </a:r>
          </a:p>
        </p:txBody>
      </p:sp>
      <p:sp>
        <p:nvSpPr>
          <p:cNvPr id="42" name="文本框 41"/>
          <p:cNvSpPr txBox="1"/>
          <p:nvPr/>
        </p:nvSpPr>
        <p:spPr>
          <a:xfrm>
            <a:off x="762000" y="4474210"/>
            <a:ext cx="5988050" cy="368300"/>
          </a:xfrm>
          <a:prstGeom prst="rect">
            <a:avLst/>
          </a:prstGeom>
          <a:solidFill>
            <a:schemeClr val="bg2">
              <a:lumMod val="20000"/>
              <a:lumOff val="80000"/>
            </a:schemeClr>
          </a:solidFill>
          <a:ln>
            <a:solidFill>
              <a:schemeClr val="tx2">
                <a:lumMod val="50000"/>
                <a:lumOff val="50000"/>
              </a:schemeClr>
            </a:solidFill>
          </a:ln>
        </p:spPr>
        <p:txBody>
          <a:bodyPr wrap="square" rtlCol="0">
            <a:spAutoFit/>
          </a:bodyPr>
          <a:lstStyle/>
          <a:p>
            <a:r>
              <a:rPr lang="en-US" altLang="zh-CN">
                <a:ln>
                  <a:noFill/>
                </a:ln>
              </a:rPr>
              <a:t>FF</a:t>
            </a:r>
            <a:r>
              <a:rPr lang="zh-CN" altLang="en-US">
                <a:ln>
                  <a:noFill/>
                </a:ln>
                <a:latin typeface="微软雅黑" panose="020B0503020204020204" pitchFamily="34" charset="-122"/>
                <a:ea typeface="微软雅黑" panose="020B0503020204020204" pitchFamily="34" charset="-122"/>
              </a:rPr>
              <a:t>填充因子：</a:t>
            </a:r>
            <a:r>
              <a:rPr lang="en-US" altLang="zh-CN">
                <a:ln>
                  <a:noFill/>
                </a:ln>
                <a:latin typeface="微软雅黑" panose="020B0503020204020204" pitchFamily="34" charset="-122"/>
                <a:ea typeface="微软雅黑" panose="020B0503020204020204" pitchFamily="34" charset="-122"/>
              </a:rPr>
              <a:t>V</a:t>
            </a:r>
            <a:r>
              <a:rPr lang="en-US" altLang="zh-CN" sz="1200">
                <a:ln>
                  <a:noFill/>
                </a:ln>
                <a:latin typeface="微软雅黑" panose="020B0503020204020204" pitchFamily="34" charset="-122"/>
                <a:ea typeface="微软雅黑" panose="020B0503020204020204" pitchFamily="34" charset="-122"/>
              </a:rPr>
              <a:t>mp</a:t>
            </a:r>
            <a:r>
              <a:rPr lang="en-US" altLang="zh-CN">
                <a:ln>
                  <a:noFill/>
                </a:ln>
                <a:latin typeface="微软雅黑" panose="020B0503020204020204" pitchFamily="34" charset="-122"/>
                <a:ea typeface="微软雅黑" panose="020B0503020204020204" pitchFamily="34" charset="-122"/>
              </a:rPr>
              <a:t>*I</a:t>
            </a:r>
            <a:r>
              <a:rPr lang="en-US" altLang="zh-CN" sz="1200">
                <a:ln>
                  <a:noFill/>
                </a:ln>
                <a:latin typeface="微软雅黑" panose="020B0503020204020204" pitchFamily="34" charset="-122"/>
                <a:ea typeface="微软雅黑" panose="020B0503020204020204" pitchFamily="34" charset="-122"/>
              </a:rPr>
              <a:t>mp</a:t>
            </a:r>
            <a:r>
              <a:rPr lang="en-US" altLang="zh-CN">
                <a:ln>
                  <a:noFill/>
                </a:ln>
                <a:latin typeface="微软雅黑" panose="020B0503020204020204" pitchFamily="34" charset="-122"/>
                <a:ea typeface="微软雅黑" panose="020B0503020204020204" pitchFamily="34" charset="-122"/>
              </a:rPr>
              <a:t>/</a:t>
            </a:r>
            <a:r>
              <a:rPr lang="zh-CN" altLang="en-US">
                <a:ln>
                  <a:noFill/>
                </a:ln>
                <a:latin typeface="微软雅黑" panose="020B0503020204020204" pitchFamily="34" charset="-122"/>
                <a:ea typeface="微软雅黑" panose="020B0503020204020204" pitchFamily="34" charset="-122"/>
              </a:rPr>
              <a:t>（</a:t>
            </a:r>
            <a:r>
              <a:rPr lang="en-US" altLang="zh-CN">
                <a:ln>
                  <a:noFill/>
                </a:ln>
                <a:latin typeface="微软雅黑" panose="020B0503020204020204" pitchFamily="34" charset="-122"/>
                <a:ea typeface="微软雅黑" panose="020B0503020204020204" pitchFamily="34" charset="-122"/>
              </a:rPr>
              <a:t>I</a:t>
            </a:r>
            <a:r>
              <a:rPr lang="en-US" altLang="zh-CN" sz="1200">
                <a:ln>
                  <a:noFill/>
                </a:ln>
                <a:latin typeface="微软雅黑" panose="020B0503020204020204" pitchFamily="34" charset="-122"/>
                <a:ea typeface="微软雅黑" panose="020B0503020204020204" pitchFamily="34" charset="-122"/>
              </a:rPr>
              <a:t>sc</a:t>
            </a:r>
            <a:r>
              <a:rPr lang="en-US" altLang="zh-CN">
                <a:ln>
                  <a:noFill/>
                </a:ln>
                <a:latin typeface="微软雅黑" panose="020B0503020204020204" pitchFamily="34" charset="-122"/>
                <a:ea typeface="微软雅黑" panose="020B0503020204020204" pitchFamily="34" charset="-122"/>
              </a:rPr>
              <a:t>*V</a:t>
            </a:r>
            <a:r>
              <a:rPr lang="en-US" altLang="zh-CN" sz="1200">
                <a:ln>
                  <a:noFill/>
                </a:ln>
                <a:latin typeface="微软雅黑" panose="020B0503020204020204" pitchFamily="34" charset="-122"/>
                <a:ea typeface="微软雅黑" panose="020B0503020204020204" pitchFamily="34" charset="-122"/>
              </a:rPr>
              <a:t>oc</a:t>
            </a:r>
            <a:r>
              <a:rPr lang="zh-CN" altLang="en-US">
                <a:ln>
                  <a:noFill/>
                </a:ln>
                <a:latin typeface="微软雅黑" panose="020B0503020204020204" pitchFamily="34" charset="-122"/>
                <a:ea typeface="微软雅黑" panose="020B0503020204020204" pitchFamily="34" charset="-122"/>
              </a:rPr>
              <a:t>）</a:t>
            </a:r>
          </a:p>
        </p:txBody>
      </p:sp>
      <p:sp>
        <p:nvSpPr>
          <p:cNvPr id="43" name="Text Box 67"/>
          <p:cNvSpPr txBox="1">
            <a:spLocks noChangeArrowheads="1"/>
          </p:cNvSpPr>
          <p:nvPr/>
        </p:nvSpPr>
        <p:spPr bwMode="gray">
          <a:xfrm>
            <a:off x="941705" y="5462270"/>
            <a:ext cx="1920240" cy="929640"/>
          </a:xfrm>
          <a:prstGeom prst="rect">
            <a:avLst/>
          </a:prstGeom>
          <a:noFill/>
          <a:ln w="9525" algn="ctr">
            <a:noFill/>
            <a:miter lim="800000"/>
          </a:ln>
          <a:effectLst/>
        </p:spPr>
        <p:txBody>
          <a:bodyPr wrap="square">
            <a:spAutoFit/>
          </a:bodyPr>
          <a:lstStyle/>
          <a:p>
            <a:pPr eaLnBrk="0" hangingPunct="0">
              <a:lnSpc>
                <a:spcPct val="130000"/>
              </a:lnSpc>
              <a:buClr>
                <a:schemeClr val="accent1"/>
              </a:buClr>
              <a:buFont typeface="Wingdings" panose="05000000000000000000" pitchFamily="2" charset="2"/>
              <a:buChar char="§"/>
            </a:pPr>
            <a:r>
              <a:rPr lang="zh-CN" altLang="en-US" sz="1400" dirty="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标板温度</a:t>
            </a:r>
            <a:r>
              <a:rPr lang="en-US" altLang="zh-CN" sz="1400" dirty="0" smtClean="0">
                <a:latin typeface="微软雅黑" panose="020B0503020204020204" pitchFamily="34" charset="-122"/>
                <a:ea typeface="微软雅黑" panose="020B0503020204020204" pitchFamily="34" charset="-122"/>
              </a:rPr>
              <a:t>25±2</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eaLnBrk="0" hangingPunct="0">
              <a:lnSpc>
                <a:spcPct val="130000"/>
              </a:lnSpc>
              <a:buClr>
                <a:schemeClr val="accent1"/>
              </a:buClr>
              <a:buFont typeface="Wingdings" panose="05000000000000000000" pitchFamily="2" charset="2"/>
              <a:buChar char="§"/>
            </a:pPr>
            <a:r>
              <a:rPr lang="zh-CN" altLang="en-US" sz="1400" dirty="0" smtClean="0">
                <a:latin typeface="微软雅黑" panose="020B0503020204020204" pitchFamily="34" charset="-122"/>
                <a:ea typeface="微软雅黑" panose="020B0503020204020204" pitchFamily="34" charset="-122"/>
              </a:rPr>
              <a:t> 组件温度</a:t>
            </a:r>
            <a:r>
              <a:rPr lang="en-US" altLang="zh-CN" sz="1400" dirty="0" smtClean="0">
                <a:latin typeface="微软雅黑" panose="020B0503020204020204" pitchFamily="34" charset="-122"/>
                <a:ea typeface="微软雅黑" panose="020B0503020204020204" pitchFamily="34" charset="-122"/>
              </a:rPr>
              <a:t>25±2</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eaLnBrk="0" hangingPunct="0">
              <a:lnSpc>
                <a:spcPct val="130000"/>
              </a:lnSpc>
              <a:buClr>
                <a:schemeClr val="accent1"/>
              </a:buClr>
              <a:buFont typeface="Wingdings" panose="05000000000000000000" pitchFamily="2" charset="2"/>
              <a:buChar char="§"/>
            </a:pPr>
            <a:r>
              <a:rPr lang="en-US" altLang="zh-CN" sz="1400" dirty="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光强</a:t>
            </a:r>
            <a:r>
              <a:rPr sz="1400" dirty="0" smtClean="0">
                <a:latin typeface="微软雅黑" panose="020B0503020204020204" pitchFamily="34" charset="-122"/>
                <a:ea typeface="微软雅黑" panose="020B0503020204020204" pitchFamily="34" charset="-122"/>
              </a:rPr>
              <a:t>1000±50 W/㎡</a:t>
            </a:r>
          </a:p>
        </p:txBody>
      </p:sp>
      <p:sp>
        <p:nvSpPr>
          <p:cNvPr id="44" name="Text Box 67"/>
          <p:cNvSpPr txBox="1">
            <a:spLocks noChangeArrowheads="1"/>
          </p:cNvSpPr>
          <p:nvPr/>
        </p:nvSpPr>
        <p:spPr bwMode="gray">
          <a:xfrm>
            <a:off x="3868420" y="5449570"/>
            <a:ext cx="2500630" cy="1209675"/>
          </a:xfrm>
          <a:prstGeom prst="rect">
            <a:avLst/>
          </a:prstGeom>
          <a:noFill/>
          <a:ln w="9525" algn="ctr">
            <a:noFill/>
            <a:miter lim="800000"/>
          </a:ln>
          <a:effectLst/>
        </p:spPr>
        <p:txBody>
          <a:bodyPr wrap="square">
            <a:spAutoFit/>
          </a:bodyPr>
          <a:lstStyle/>
          <a:p>
            <a:pPr eaLnBrk="0" hangingPunct="0">
              <a:lnSpc>
                <a:spcPct val="130000"/>
              </a:lnSpc>
              <a:buClr>
                <a:schemeClr val="accent1"/>
              </a:buClr>
            </a:pPr>
            <a:r>
              <a:rPr lang="zh-CN" altLang="en-US" sz="1400" dirty="0" smtClean="0">
                <a:latin typeface="微软雅黑" panose="020B0503020204020204" pitchFamily="34" charset="-122"/>
                <a:ea typeface="微软雅黑" panose="020B0503020204020204" pitchFamily="34" charset="-122"/>
              </a:rPr>
              <a:t>监控要求</a:t>
            </a:r>
            <a:endParaRPr lang="en-US" altLang="zh-CN" sz="1400" dirty="0">
              <a:latin typeface="微软雅黑" panose="020B0503020204020204" pitchFamily="34" charset="-122"/>
              <a:ea typeface="微软雅黑" panose="020B0503020204020204" pitchFamily="34" charset="-122"/>
            </a:endParaRPr>
          </a:p>
          <a:p>
            <a:pPr eaLnBrk="0" hangingPunct="0">
              <a:lnSpc>
                <a:spcPct val="130000"/>
              </a:lnSpc>
              <a:buClr>
                <a:schemeClr val="accent1"/>
              </a:buClr>
              <a:buFont typeface="Wingdings" panose="05000000000000000000" pitchFamily="2" charset="2"/>
              <a:buChar char="§"/>
            </a:pP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1W</a:t>
            </a:r>
            <a:r>
              <a:rPr lang="zh-CN" altLang="en-US" sz="1400" dirty="0" smtClean="0">
                <a:latin typeface="微软雅黑" panose="020B0503020204020204" pitchFamily="34" charset="-122"/>
                <a:ea typeface="微软雅黑" panose="020B0503020204020204" pitchFamily="34" charset="-122"/>
                <a:sym typeface="+mn-ea"/>
              </a:rPr>
              <a:t>无需校准</a:t>
            </a:r>
            <a:endParaRPr lang="en-US" altLang="zh-CN" sz="1400" dirty="0">
              <a:latin typeface="微软雅黑" panose="020B0503020204020204" pitchFamily="34" charset="-122"/>
              <a:ea typeface="微软雅黑" panose="020B0503020204020204" pitchFamily="34" charset="-122"/>
            </a:endParaRPr>
          </a:p>
          <a:p>
            <a:pPr eaLnBrk="0" hangingPunct="0">
              <a:lnSpc>
                <a:spcPct val="130000"/>
              </a:lnSpc>
              <a:buClr>
                <a:schemeClr val="accent1"/>
              </a:buClr>
              <a:buFont typeface="Wingdings" panose="05000000000000000000" pitchFamily="2" charset="2"/>
              <a:buChar cha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）校准标板</a:t>
            </a:r>
            <a:endParaRPr lang="en-US" altLang="zh-CN" sz="1400" dirty="0" smtClean="0">
              <a:latin typeface="微软雅黑" panose="020B0503020204020204" pitchFamily="34" charset="-122"/>
              <a:ea typeface="微软雅黑" panose="020B0503020204020204" pitchFamily="34" charset="-122"/>
            </a:endParaRPr>
          </a:p>
          <a:p>
            <a:pPr eaLnBrk="0" hangingPunct="0">
              <a:lnSpc>
                <a:spcPct val="130000"/>
              </a:lnSpc>
              <a:buClr>
                <a:schemeClr val="accent1"/>
              </a:buClr>
              <a:buFont typeface="Wingdings" panose="05000000000000000000" pitchFamily="2" charset="2"/>
              <a:buChar char="§"/>
            </a:pP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2W</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小时内组件返工</a:t>
            </a:r>
            <a:endParaRPr lang="en-US" altLang="zh-CN" sz="1400" dirty="0">
              <a:latin typeface="微软雅黑" panose="020B0503020204020204" pitchFamily="34" charset="-122"/>
              <a:ea typeface="微软雅黑" panose="020B0503020204020204" pitchFamily="34" charset="-122"/>
            </a:endParaRPr>
          </a:p>
        </p:txBody>
      </p:sp>
      <p:sp>
        <p:nvSpPr>
          <p:cNvPr id="45" name="Rectangle 2"/>
          <p:cNvSpPr txBox="1">
            <a:spLocks noChangeArrowheads="1"/>
          </p:cNvSpPr>
          <p:nvPr/>
        </p:nvSpPr>
        <p:spPr bwMode="auto">
          <a:xfrm>
            <a:off x="2714625" y="4991735"/>
            <a:ext cx="1390015" cy="382270"/>
          </a:xfrm>
          <a:prstGeom prst="rect">
            <a:avLst/>
          </a:prstGeom>
          <a:solidFill>
            <a:srgbClr val="FFFFFF"/>
          </a:solidFill>
          <a:ln>
            <a:solidFill>
              <a:srgbClr val="000000"/>
            </a:solidFill>
            <a:miter lim="800000"/>
          </a:ln>
        </p:spPr>
        <p:txBody>
          <a:bodyPr vert="horz" wrap="square" lIns="91440" tIns="45720" rIns="91440" bIns="45720" numCol="1" anchor="t" anchorCtr="0" compatLnSpc="1"/>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i="0" u="none" strike="noStrike" kern="1200" cap="none" spc="0" normalizeH="0" baseline="0" noProof="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j-cs"/>
              </a:rPr>
              <a:t>测试控制点</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222281" y="714356"/>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 name="图片 16"/>
          <p:cNvPicPr>
            <a:picLocks noChangeAspect="1"/>
          </p:cNvPicPr>
          <p:nvPr/>
        </p:nvPicPr>
        <p:blipFill>
          <a:blip r:embed="rId3"/>
          <a:srcRect/>
          <a:stretch>
            <a:fillRect/>
          </a:stretch>
        </p:blipFill>
        <p:spPr bwMode="auto">
          <a:xfrm>
            <a:off x="7589838" y="-24"/>
            <a:ext cx="1230312" cy="649287"/>
          </a:xfrm>
          <a:prstGeom prst="rect">
            <a:avLst/>
          </a:prstGeom>
          <a:noFill/>
          <a:ln w="9525">
            <a:noFill/>
            <a:miter lim="800000"/>
            <a:headEnd/>
            <a:tailEnd/>
          </a:ln>
        </p:spPr>
      </p:pic>
      <p:sp>
        <p:nvSpPr>
          <p:cNvPr id="34864" name="Rectangle 48"/>
          <p:cNvSpPr>
            <a:spLocks noChangeArrowheads="1"/>
          </p:cNvSpPr>
          <p:nvPr/>
        </p:nvSpPr>
        <p:spPr bwMode="black">
          <a:xfrm>
            <a:off x="5722938" y="1884680"/>
            <a:ext cx="2286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400" smtClean="0">
                <a:solidFill>
                  <a:srgbClr val="FFFFFF"/>
                </a:solidFill>
                <a:cs typeface="Arial" panose="020B0604020202020204" pitchFamily="34" charset="0"/>
              </a:rPr>
              <a:t>“ThemeGallery is a Design Digital Content &amp; Contents mall developed by Guild Design Inc.”</a:t>
            </a:r>
          </a:p>
        </p:txBody>
      </p:sp>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终检</a:t>
            </a:r>
          </a:p>
        </p:txBody>
      </p:sp>
      <p:sp>
        <p:nvSpPr>
          <p:cNvPr id="36" name="圆角矩形 37"/>
          <p:cNvSpPr>
            <a:spLocks noChangeArrowheads="1"/>
          </p:cNvSpPr>
          <p:nvPr/>
        </p:nvSpPr>
        <p:spPr bwMode="auto">
          <a:xfrm rot="10800000" flipV="1">
            <a:off x="52067" y="3357562"/>
            <a:ext cx="2257427" cy="660115"/>
          </a:xfrm>
          <a:prstGeom prst="roundRect">
            <a:avLst>
              <a:gd name="adj"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组件背面检验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圆角矩形 41"/>
          <p:cNvSpPr>
            <a:spLocks noChangeArrowheads="1"/>
          </p:cNvSpPr>
          <p:nvPr/>
        </p:nvSpPr>
        <p:spPr bwMode="auto">
          <a:xfrm>
            <a:off x="2529538" y="3339782"/>
            <a:ext cx="2214578" cy="659243"/>
          </a:xfrm>
          <a:prstGeom prst="roundRect">
            <a:avLst>
              <a:gd name="adj" fmla="val 16667"/>
            </a:avLst>
          </a:prstGeom>
          <a:solidFill>
            <a:srgbClr val="FFFFFF"/>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zh-CN"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线盒、标贴检验</a:t>
            </a:r>
            <a:endParaRPr lang="en-US" altLang="zh-CN" sz="16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8" name="Picture 29"/>
          <p:cNvPicPr>
            <a:picLocks noChangeAspect="1" noChangeArrowheads="1"/>
          </p:cNvPicPr>
          <p:nvPr/>
        </p:nvPicPr>
        <p:blipFill>
          <a:blip r:embed="rId4"/>
          <a:srcRect/>
          <a:stretch>
            <a:fillRect/>
          </a:stretch>
        </p:blipFill>
        <p:spPr bwMode="auto">
          <a:xfrm>
            <a:off x="225743" y="4231962"/>
            <a:ext cx="2034282" cy="19288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6579" name="Picture 3"/>
          <p:cNvPicPr>
            <a:picLocks noChangeAspect="1" noChangeArrowheads="1"/>
          </p:cNvPicPr>
          <p:nvPr/>
        </p:nvPicPr>
        <p:blipFill>
          <a:blip r:embed="rId5"/>
          <a:srcRect/>
          <a:stretch>
            <a:fillRect/>
          </a:stretch>
        </p:blipFill>
        <p:spPr bwMode="auto">
          <a:xfrm>
            <a:off x="2480961" y="1142984"/>
            <a:ext cx="2112524" cy="207170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矩形标注 38"/>
          <p:cNvSpPr/>
          <p:nvPr/>
        </p:nvSpPr>
        <p:spPr>
          <a:xfrm>
            <a:off x="194945" y="1714488"/>
            <a:ext cx="2143140" cy="1071570"/>
          </a:xfrm>
          <a:prstGeom prst="wedgeRectCallout">
            <a:avLst>
              <a:gd name="adj1" fmla="val -29969"/>
              <a:gd name="adj2" fmla="val 88070"/>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zh-CN" altLang="en-US" sz="1600" dirty="0" smtClean="0">
                <a:latin typeface="微软雅黑" panose="020B0503020204020204" pitchFamily="34" charset="-122"/>
                <a:ea typeface="微软雅黑" panose="020B0503020204020204" pitchFamily="34" charset="-122"/>
              </a:rPr>
              <a:t>背板溢胶情况、边框清洁度、背板损伤</a:t>
            </a:r>
          </a:p>
        </p:txBody>
      </p:sp>
      <p:sp>
        <p:nvSpPr>
          <p:cNvPr id="40" name="矩形标注 39"/>
          <p:cNvSpPr/>
          <p:nvPr/>
        </p:nvSpPr>
        <p:spPr>
          <a:xfrm>
            <a:off x="2473817" y="4572642"/>
            <a:ext cx="1864532" cy="1500198"/>
          </a:xfrm>
          <a:prstGeom prst="wedgeRectCallout">
            <a:avLst>
              <a:gd name="adj1" fmla="val -30834"/>
              <a:gd name="adj2" fmla="val -78828"/>
            </a:avLst>
          </a:prstGeom>
        </p:spPr>
        <p:style>
          <a:lnRef idx="2">
            <a:schemeClr val="accent2"/>
          </a:lnRef>
          <a:fillRef idx="1">
            <a:schemeClr val="lt1"/>
          </a:fillRef>
          <a:effectRef idx="0">
            <a:schemeClr val="accent2"/>
          </a:effectRef>
          <a:fontRef idx="minor">
            <a:schemeClr val="dk1"/>
          </a:fontRef>
        </p:style>
        <p:txBody>
          <a:bodyPr rtlCol="0" anchor="ctr"/>
          <a:lstStyle/>
          <a:p>
            <a:pPr latinLnBrk="1">
              <a:defRPr/>
            </a:pPr>
            <a:r>
              <a:rPr lang="zh-CN" altLang="en-US" sz="1600" dirty="0" smtClean="0">
                <a:latin typeface="微软雅黑" panose="020B0503020204020204" pitchFamily="34" charset="-122"/>
                <a:ea typeface="微软雅黑" panose="020B0503020204020204" pitchFamily="34" charset="-122"/>
              </a:rPr>
              <a:t>①线盒：对组件接线盒型号、线盒溢胶、盒盖是否盖紧；②标贴：铭牌规格、功率、电流档是否符合订单技术要求</a:t>
            </a:r>
          </a:p>
        </p:txBody>
      </p:sp>
      <p:sp>
        <p:nvSpPr>
          <p:cNvPr id="41" name="圆角矩形 41"/>
          <p:cNvSpPr>
            <a:spLocks noChangeArrowheads="1"/>
          </p:cNvSpPr>
          <p:nvPr/>
        </p:nvSpPr>
        <p:spPr bwMode="auto">
          <a:xfrm>
            <a:off x="4847925" y="3357562"/>
            <a:ext cx="1785950" cy="624732"/>
          </a:xfrm>
          <a:prstGeom prst="roundRect">
            <a:avLst>
              <a:gd name="adj" fmla="val 16667"/>
            </a:avLst>
          </a:prstGeom>
          <a:solidFill>
            <a:srgbClr val="FFFFFF"/>
          </a:solidFill>
          <a:ln>
            <a:solidFill>
              <a:schemeClr val="tx1"/>
            </a:solidFill>
          </a:ln>
        </p:spPr>
        <p:txBody>
          <a:bodyPr anchor="ctr"/>
          <a:lstStyle/>
          <a:p>
            <a:pPr algn="ctr">
              <a:defRPr/>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正面检验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标注 41"/>
          <p:cNvSpPr/>
          <p:nvPr/>
        </p:nvSpPr>
        <p:spPr>
          <a:xfrm>
            <a:off x="4804426" y="1500195"/>
            <a:ext cx="2143140" cy="1357322"/>
          </a:xfrm>
          <a:prstGeom prst="wedgeRectCallout">
            <a:avLst>
              <a:gd name="adj1" fmla="val -7364"/>
              <a:gd name="adj2" fmla="val 74653"/>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zh-CN" altLang="en-US" sz="1600" dirty="0" smtClean="0">
                <a:latin typeface="微软雅黑" panose="020B0503020204020204" pitchFamily="34" charset="-122"/>
                <a:ea typeface="微软雅黑" panose="020B0503020204020204" pitchFamily="34" charset="-122"/>
              </a:rPr>
              <a:t>组件玻璃面、异物、气泡、无焊疤、片</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串间距、电池片</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汇流条与边框间距、电池片损伤等项目进行检验。</a:t>
            </a:r>
          </a:p>
        </p:txBody>
      </p:sp>
      <p:pic>
        <p:nvPicPr>
          <p:cNvPr id="538627" name="Picture 3"/>
          <p:cNvPicPr>
            <a:picLocks noChangeAspect="1" noChangeArrowheads="1"/>
          </p:cNvPicPr>
          <p:nvPr/>
        </p:nvPicPr>
        <p:blipFill>
          <a:blip r:embed="rId6"/>
          <a:srcRect/>
          <a:stretch>
            <a:fillRect/>
          </a:stretch>
        </p:blipFill>
        <p:spPr bwMode="auto">
          <a:xfrm>
            <a:off x="4614514" y="4263673"/>
            <a:ext cx="2271570" cy="1828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8626" name="Picture 2"/>
          <p:cNvPicPr preferRelativeResize="0">
            <a:picLocks noChangeArrowheads="1"/>
          </p:cNvPicPr>
          <p:nvPr/>
        </p:nvPicPr>
        <p:blipFill>
          <a:blip r:embed="rId7"/>
          <a:srcRect/>
          <a:stretch>
            <a:fillRect/>
          </a:stretch>
        </p:blipFill>
        <p:spPr bwMode="auto">
          <a:xfrm>
            <a:off x="6997384" y="1226487"/>
            <a:ext cx="2013597" cy="19956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 name="圆角矩形 41"/>
          <p:cNvSpPr>
            <a:spLocks noChangeArrowheads="1"/>
          </p:cNvSpPr>
          <p:nvPr/>
        </p:nvSpPr>
        <p:spPr bwMode="auto">
          <a:xfrm>
            <a:off x="7055820" y="3355022"/>
            <a:ext cx="1785950" cy="624732"/>
          </a:xfrm>
          <a:prstGeom prst="roundRect">
            <a:avLst>
              <a:gd name="adj" fmla="val 16667"/>
            </a:avLst>
          </a:prstGeom>
          <a:solidFill>
            <a:srgbClr val="FFFFFF"/>
          </a:solidFill>
          <a:ln>
            <a:solidFill>
              <a:schemeClr val="tx1"/>
            </a:solidFill>
          </a:ln>
        </p:spPr>
        <p:txBody>
          <a:bodyPr anchor="ctr"/>
          <a:lstStyle/>
          <a:p>
            <a:pPr algn="ctr">
              <a:defRPr/>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边框检验</a:t>
            </a:r>
          </a:p>
        </p:txBody>
      </p:sp>
      <p:sp>
        <p:nvSpPr>
          <p:cNvPr id="44" name="矩形标注 43"/>
          <p:cNvSpPr/>
          <p:nvPr/>
        </p:nvSpPr>
        <p:spPr>
          <a:xfrm>
            <a:off x="7193137" y="4556132"/>
            <a:ext cx="1864532" cy="1500198"/>
          </a:xfrm>
          <a:prstGeom prst="wedgeRectCallout">
            <a:avLst>
              <a:gd name="adj1" fmla="val -19988"/>
              <a:gd name="adj2" fmla="val -79799"/>
            </a:avLst>
          </a:prstGeom>
        </p:spPr>
        <p:style>
          <a:lnRef idx="2">
            <a:schemeClr val="accent2"/>
          </a:lnRef>
          <a:fillRef idx="1">
            <a:schemeClr val="lt1"/>
          </a:fillRef>
          <a:effectRef idx="0">
            <a:schemeClr val="accent2"/>
          </a:effectRef>
          <a:fontRef idx="minor">
            <a:schemeClr val="dk1"/>
          </a:fontRef>
        </p:style>
        <p:txBody>
          <a:bodyPr rtlCol="0" anchor="ctr"/>
          <a:lstStyle/>
          <a:p>
            <a:pPr latinLnBrk="1">
              <a:defRPr/>
            </a:pPr>
            <a:r>
              <a:rPr lang="zh-CN" altLang="en-US" sz="1600" dirty="0" smtClean="0">
                <a:latin typeface="微软雅黑" panose="020B0503020204020204" pitchFamily="34" charset="-122"/>
                <a:ea typeface="微软雅黑" panose="020B0503020204020204" pitchFamily="34" charset="-122"/>
              </a:rPr>
              <a:t>检查边框拼接是否存在间隙错位</a:t>
            </a:r>
          </a:p>
          <a:p>
            <a:pPr latinLnBrk="1">
              <a:defRPr/>
            </a:pPr>
            <a:r>
              <a:rPr lang="zh-CN" altLang="en-US" sz="1600" dirty="0" smtClean="0">
                <a:latin typeface="微软雅黑" panose="020B0503020204020204" pitchFamily="34" charset="-122"/>
                <a:ea typeface="微软雅黑" panose="020B0503020204020204" pitchFamily="34" charset="-122"/>
              </a:rPr>
              <a:t>边框表面是否存在划痕等问题</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257175" y="785813"/>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33829"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包装</a:t>
            </a:r>
          </a:p>
        </p:txBody>
      </p:sp>
      <p:pic>
        <p:nvPicPr>
          <p:cNvPr id="23" name="图片 22"/>
          <p:cNvPicPr/>
          <p:nvPr/>
        </p:nvPicPr>
        <p:blipFill>
          <a:blip r:embed="rId4" cstate="email"/>
          <a:srcRect/>
          <a:stretch>
            <a:fillRect/>
          </a:stretch>
        </p:blipFill>
        <p:spPr>
          <a:xfrm>
            <a:off x="316548" y="1256348"/>
            <a:ext cx="2376018" cy="1800013"/>
          </a:xfrm>
          <a:prstGeom prst="rect">
            <a:avLst/>
          </a:prstGeom>
        </p:spPr>
      </p:pic>
      <p:sp>
        <p:nvSpPr>
          <p:cNvPr id="12" name="圆角矩形 11"/>
          <p:cNvSpPr/>
          <p:nvPr/>
        </p:nvSpPr>
        <p:spPr>
          <a:xfrm>
            <a:off x="314960" y="1260475"/>
            <a:ext cx="989965" cy="32893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托盘放置</a:t>
            </a:r>
          </a:p>
        </p:txBody>
      </p:sp>
      <p:pic>
        <p:nvPicPr>
          <p:cNvPr id="24" name="Picture 43"/>
          <p:cNvPicPr>
            <a:picLocks noChangeArrowheads="1"/>
          </p:cNvPicPr>
          <p:nvPr/>
        </p:nvPicPr>
        <p:blipFill>
          <a:blip r:embed="rId5" cstate="email"/>
          <a:srcRect/>
          <a:stretch>
            <a:fillRect/>
          </a:stretch>
        </p:blipFill>
        <p:spPr>
          <a:xfrm>
            <a:off x="3250248" y="1258888"/>
            <a:ext cx="2376018" cy="1800013"/>
          </a:xfrm>
          <a:prstGeom prst="rect">
            <a:avLst/>
          </a:prstGeom>
          <a:noFill/>
          <a:ln w="1">
            <a:noFill/>
            <a:miter lim="800000"/>
            <a:headEnd/>
            <a:tailEnd type="none" w="med" len="med"/>
          </a:ln>
          <a:effectLst/>
        </p:spPr>
      </p:pic>
      <p:sp>
        <p:nvSpPr>
          <p:cNvPr id="13" name="圆角矩形 12"/>
          <p:cNvSpPr/>
          <p:nvPr/>
        </p:nvSpPr>
        <p:spPr>
          <a:xfrm>
            <a:off x="3263900" y="1300480"/>
            <a:ext cx="989965" cy="32893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纸箱放置</a:t>
            </a:r>
          </a:p>
        </p:txBody>
      </p:sp>
      <p:pic>
        <p:nvPicPr>
          <p:cNvPr id="3" name="Picture 12"/>
          <p:cNvPicPr>
            <a:picLocks noChangeArrowheads="1"/>
          </p:cNvPicPr>
          <p:nvPr/>
        </p:nvPicPr>
        <p:blipFill>
          <a:blip r:embed="rId6"/>
          <a:srcRect/>
          <a:stretch>
            <a:fillRect/>
          </a:stretch>
        </p:blipFill>
        <p:spPr>
          <a:xfrm>
            <a:off x="6216650" y="1287463"/>
            <a:ext cx="2376018" cy="1800013"/>
          </a:xfrm>
          <a:prstGeom prst="rect">
            <a:avLst/>
          </a:prstGeom>
          <a:noFill/>
          <a:ln w="1">
            <a:noFill/>
            <a:miter lim="800000"/>
            <a:headEnd/>
            <a:tailEnd type="none" w="med" len="med"/>
          </a:ln>
          <a:effectLst/>
        </p:spPr>
      </p:pic>
      <p:sp>
        <p:nvSpPr>
          <p:cNvPr id="14" name="圆角矩形 13"/>
          <p:cNvSpPr/>
          <p:nvPr/>
        </p:nvSpPr>
        <p:spPr>
          <a:xfrm>
            <a:off x="6212205" y="1292860"/>
            <a:ext cx="989965" cy="32893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组件放置</a:t>
            </a:r>
          </a:p>
        </p:txBody>
      </p:sp>
      <p:pic>
        <p:nvPicPr>
          <p:cNvPr id="15" name="Picture 1"/>
          <p:cNvPicPr>
            <a:picLocks noChangeArrowheads="1"/>
          </p:cNvPicPr>
          <p:nvPr/>
        </p:nvPicPr>
        <p:blipFill>
          <a:blip r:embed="rId7"/>
          <a:srcRect/>
          <a:stretch>
            <a:fillRect/>
          </a:stretch>
        </p:blipFill>
        <p:spPr>
          <a:xfrm>
            <a:off x="3223895" y="3706495"/>
            <a:ext cx="2376018" cy="1800013"/>
          </a:xfrm>
          <a:prstGeom prst="rect">
            <a:avLst/>
          </a:prstGeom>
          <a:noFill/>
          <a:ln w="1">
            <a:noFill/>
            <a:miter lim="800000"/>
            <a:headEnd/>
            <a:tailEnd type="none" w="med" len="med"/>
          </a:ln>
          <a:effectLst/>
        </p:spPr>
      </p:pic>
      <p:pic>
        <p:nvPicPr>
          <p:cNvPr id="4" name="图片 3"/>
          <p:cNvPicPr/>
          <p:nvPr/>
        </p:nvPicPr>
        <p:blipFill>
          <a:blip r:embed="rId8"/>
          <a:stretch>
            <a:fillRect/>
          </a:stretch>
        </p:blipFill>
        <p:spPr>
          <a:xfrm>
            <a:off x="294323" y="3710940"/>
            <a:ext cx="2376018" cy="1800013"/>
          </a:xfrm>
          <a:prstGeom prst="rect">
            <a:avLst/>
          </a:prstGeom>
          <a:noFill/>
          <a:ln w="9525">
            <a:noFill/>
          </a:ln>
        </p:spPr>
      </p:pic>
      <p:sp>
        <p:nvSpPr>
          <p:cNvPr id="17" name="圆角矩形 16"/>
          <p:cNvSpPr/>
          <p:nvPr/>
        </p:nvSpPr>
        <p:spPr>
          <a:xfrm>
            <a:off x="3212465" y="3694430"/>
            <a:ext cx="989965" cy="32893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胶带粘贴</a:t>
            </a:r>
          </a:p>
        </p:txBody>
      </p:sp>
      <p:sp>
        <p:nvSpPr>
          <p:cNvPr id="18" name="圆角矩形 17"/>
          <p:cNvSpPr/>
          <p:nvPr/>
        </p:nvSpPr>
        <p:spPr>
          <a:xfrm>
            <a:off x="280035" y="3726815"/>
            <a:ext cx="906780" cy="401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打包带打包</a:t>
            </a:r>
          </a:p>
        </p:txBody>
      </p:sp>
      <p:sp>
        <p:nvSpPr>
          <p:cNvPr id="19" name="燕尾形箭头 18"/>
          <p:cNvSpPr/>
          <p:nvPr/>
        </p:nvSpPr>
        <p:spPr>
          <a:xfrm>
            <a:off x="2653030" y="1998980"/>
            <a:ext cx="648970" cy="36004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0" name="燕尾形箭头 19"/>
          <p:cNvSpPr/>
          <p:nvPr/>
        </p:nvSpPr>
        <p:spPr>
          <a:xfrm>
            <a:off x="5600700" y="1993900"/>
            <a:ext cx="607060" cy="32893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5" name="燕尾形箭头 24"/>
          <p:cNvSpPr/>
          <p:nvPr/>
        </p:nvSpPr>
        <p:spPr>
          <a:xfrm rot="10800000">
            <a:off x="2610485" y="4439285"/>
            <a:ext cx="638810" cy="36004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pic>
        <p:nvPicPr>
          <p:cNvPr id="6" name="Picture 1"/>
          <p:cNvPicPr>
            <a:picLocks noChangeArrowheads="1"/>
          </p:cNvPicPr>
          <p:nvPr/>
        </p:nvPicPr>
        <p:blipFill>
          <a:blip r:embed="rId9"/>
          <a:srcRect/>
          <a:stretch>
            <a:fillRect/>
          </a:stretch>
        </p:blipFill>
        <p:spPr>
          <a:xfrm>
            <a:off x="6202045" y="3698558"/>
            <a:ext cx="2376018" cy="1800013"/>
          </a:xfrm>
          <a:prstGeom prst="rect">
            <a:avLst/>
          </a:prstGeom>
          <a:noFill/>
          <a:ln w="1">
            <a:noFill/>
            <a:miter lim="800000"/>
            <a:headEnd/>
            <a:tailEnd type="none" w="med" len="med"/>
          </a:ln>
          <a:effectLst/>
        </p:spPr>
      </p:pic>
      <p:sp>
        <p:nvSpPr>
          <p:cNvPr id="21" name="燕尾形箭头 20"/>
          <p:cNvSpPr/>
          <p:nvPr/>
        </p:nvSpPr>
        <p:spPr>
          <a:xfrm rot="5400000">
            <a:off x="7174508" y="3173090"/>
            <a:ext cx="576064" cy="360040"/>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2" name="燕尾形箭头 21"/>
          <p:cNvSpPr/>
          <p:nvPr/>
        </p:nvSpPr>
        <p:spPr>
          <a:xfrm rot="10800000">
            <a:off x="5588635" y="4384675"/>
            <a:ext cx="628650" cy="360045"/>
          </a:xfrm>
          <a:prstGeom prst="notch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7" name="圆角矩形 6"/>
          <p:cNvSpPr/>
          <p:nvPr/>
        </p:nvSpPr>
        <p:spPr>
          <a:xfrm>
            <a:off x="6202680" y="3696970"/>
            <a:ext cx="989965" cy="32893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护角放置</a:t>
            </a:r>
          </a:p>
        </p:txBody>
      </p:sp>
      <p:sp>
        <p:nvSpPr>
          <p:cNvPr id="8" name="Text Box 10"/>
          <p:cNvSpPr txBox="1">
            <a:spLocks noChangeArrowheads="1"/>
          </p:cNvSpPr>
          <p:nvPr/>
        </p:nvSpPr>
        <p:spPr bwMode="gray">
          <a:xfrm>
            <a:off x="338455" y="6059170"/>
            <a:ext cx="7927340" cy="460375"/>
          </a:xfrm>
          <a:prstGeom prst="rect">
            <a:avLst/>
          </a:prstGeom>
          <a:noFill/>
          <a:ln w="9525" algn="ctr">
            <a:noFill/>
            <a:miter lim="800000"/>
          </a:ln>
        </p:spPr>
        <p:txBody>
          <a:bodyPr wrap="square">
            <a:spAutoFit/>
          </a:bodyPr>
          <a:lstStyle/>
          <a:p>
            <a:r>
              <a:rPr lang="zh-CN" altLang="en-US" sz="2400" b="1" dirty="0">
                <a:solidFill>
                  <a:schemeClr val="tx1"/>
                </a:solidFill>
                <a:latin typeface="华文楷体" panose="02010600040101010101" pitchFamily="2" charset="-122"/>
                <a:ea typeface="华文楷体" panose="02010600040101010101" pitchFamily="2" charset="-122"/>
              </a:rPr>
              <a:t>便于储存、</a:t>
            </a:r>
            <a:r>
              <a:rPr lang="zh-CN" altLang="en-US" sz="2400" b="1" dirty="0">
                <a:solidFill>
                  <a:schemeClr val="tx1"/>
                </a:solidFill>
                <a:latin typeface="华文楷体" panose="02010600040101010101" pitchFamily="2" charset="-122"/>
                <a:ea typeface="华文楷体" panose="02010600040101010101" pitchFamily="2" charset="-122"/>
                <a:sym typeface="+mn-ea"/>
              </a:rPr>
              <a:t>便于运输、考虑包装的可靠性</a:t>
            </a:r>
            <a:endParaRPr lang="zh-CN" altLang="en-US" sz="2400" dirty="0">
              <a:solidFill>
                <a:schemeClr val="tx1"/>
              </a:solidFill>
              <a:latin typeface="华文楷体" panose="02010600040101010101" pitchFamily="2" charset="-122"/>
              <a:ea typeface="华文楷体" panose="02010600040101010101" pitchFamily="2" charset="-122"/>
            </a:endParaRPr>
          </a:p>
        </p:txBody>
      </p:sp>
      <p:pic>
        <p:nvPicPr>
          <p:cNvPr id="2" name="图片 1"/>
          <p:cNvPicPr/>
          <p:nvPr/>
        </p:nvPicPr>
        <p:blipFill>
          <a:blip r:embed="rId10" cstate="print"/>
          <a:srcRect l="25397" b="37292"/>
          <a:stretch>
            <a:fillRect/>
          </a:stretch>
        </p:blipFill>
        <p:spPr>
          <a:xfrm>
            <a:off x="7147560" y="2218690"/>
            <a:ext cx="1430655" cy="838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257175" y="785813"/>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33829"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包装</a:t>
            </a:r>
          </a:p>
        </p:txBody>
      </p:sp>
      <p:sp>
        <p:nvSpPr>
          <p:cNvPr id="8" name="Rectangle 2"/>
          <p:cNvSpPr txBox="1">
            <a:spLocks noChangeArrowheads="1"/>
          </p:cNvSpPr>
          <p:nvPr/>
        </p:nvSpPr>
        <p:spPr bwMode="auto">
          <a:xfrm>
            <a:off x="3075940" y="987425"/>
            <a:ext cx="2009140" cy="572770"/>
          </a:xfrm>
          <a:prstGeom prst="rect">
            <a:avLst/>
          </a:prstGeom>
          <a:solidFill>
            <a:srgbClr val="FFFFFF"/>
          </a:solidFill>
          <a:ln>
            <a:solidFill>
              <a:srgbClr val="000000"/>
            </a:solidFill>
            <a:miter lim="800000"/>
          </a:ln>
        </p:spPr>
        <p:txBody>
          <a:bodyPr vert="horz" wrap="square" lIns="91440" tIns="45720" rIns="91440" bIns="45720" numCol="1" anchor="t" anchorCtr="0" compatLnSpc="1"/>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800" u="none" strike="noStrike" kern="1200" cap="none" spc="0" normalizeH="0" baseline="0" noProof="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j-cs"/>
              </a:rPr>
              <a:t>包装控制点</a:t>
            </a:r>
          </a:p>
        </p:txBody>
      </p:sp>
      <p:sp>
        <p:nvSpPr>
          <p:cNvPr id="9" name="Freeform 45"/>
          <p:cNvSpPr/>
          <p:nvPr/>
        </p:nvSpPr>
        <p:spPr bwMode="gray">
          <a:xfrm flipH="1">
            <a:off x="1907223" y="1776429"/>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folHlink"/>
          </a:solidFill>
          <a:ln w="9525">
            <a:no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46"/>
          <p:cNvSpPr/>
          <p:nvPr/>
        </p:nvSpPr>
        <p:spPr bwMode="gray">
          <a:xfrm>
            <a:off x="4399598" y="1776429"/>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hlink"/>
          </a:solidFill>
          <a:ln w="9525">
            <a:no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Freeform 47"/>
          <p:cNvSpPr/>
          <p:nvPr/>
        </p:nvSpPr>
        <p:spPr bwMode="gray">
          <a:xfrm>
            <a:off x="1907223" y="3895742"/>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2"/>
          </a:solidFill>
          <a:ln w="9525">
            <a:no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48"/>
          <p:cNvSpPr/>
          <p:nvPr/>
        </p:nvSpPr>
        <p:spPr bwMode="gray">
          <a:xfrm flipH="1">
            <a:off x="4399598" y="3895742"/>
            <a:ext cx="2341562" cy="1962150"/>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1"/>
          </a:solidFill>
          <a:ln w="9525">
            <a:no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Oval 49"/>
          <p:cNvSpPr>
            <a:spLocks noChangeArrowheads="1"/>
          </p:cNvSpPr>
          <p:nvPr/>
        </p:nvSpPr>
        <p:spPr bwMode="gray">
          <a:xfrm>
            <a:off x="3074035" y="2614629"/>
            <a:ext cx="2362200" cy="2362200"/>
          </a:xfrm>
          <a:prstGeom prst="ellipse">
            <a:avLst/>
          </a:prstGeom>
          <a:solidFill>
            <a:srgbClr val="FFFFFF">
              <a:alpha val="50000"/>
            </a:srgbClr>
          </a:solidFill>
          <a:ln w="9525">
            <a:noFill/>
            <a:round/>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7" name="Text Box 50"/>
          <p:cNvSpPr txBox="1">
            <a:spLocks noChangeArrowheads="1"/>
          </p:cNvSpPr>
          <p:nvPr/>
        </p:nvSpPr>
        <p:spPr bwMode="gray">
          <a:xfrm>
            <a:off x="4399280" y="1928495"/>
            <a:ext cx="2428875" cy="1691640"/>
          </a:xfrm>
          <a:prstGeom prst="rect">
            <a:avLst/>
          </a:prstGeom>
          <a:noFill/>
          <a:ln w="9525" algn="ctr">
            <a:noFill/>
            <a:miter lim="800000"/>
          </a:ln>
          <a:effectLst/>
        </p:spPr>
        <p:txBody>
          <a:bodyPr wrap="square">
            <a:spAutoFit/>
          </a:bodyPr>
          <a:lstStyle/>
          <a:p>
            <a:pPr algn="ctr">
              <a:spcBef>
                <a:spcPct val="50000"/>
              </a:spcBef>
            </a:pPr>
            <a:r>
              <a:rPr lang="zh-CN" altLang="en-US" sz="1600" b="1" smtClean="0">
                <a:solidFill>
                  <a:srgbClr val="FFFFFF"/>
                </a:solidFill>
                <a:latin typeface="微软雅黑" panose="020B0503020204020204" pitchFamily="34" charset="-122"/>
                <a:ea typeface="微软雅黑" panose="020B0503020204020204" pitchFamily="34" charset="-122"/>
              </a:rPr>
              <a:t>周转托盘组件放置数量：</a:t>
            </a:r>
            <a:endParaRPr lang="en-US" altLang="zh-CN" sz="1600" b="1" smtClean="0">
              <a:solidFill>
                <a:srgbClr val="FFFFFF"/>
              </a:solidFill>
              <a:latin typeface="微软雅黑" panose="020B0503020204020204" pitchFamily="34" charset="-122"/>
              <a:ea typeface="微软雅黑" panose="020B0503020204020204" pitchFamily="34" charset="-122"/>
            </a:endParaRPr>
          </a:p>
          <a:p>
            <a:pPr algn="ctr">
              <a:spcBef>
                <a:spcPct val="50000"/>
              </a:spcBef>
            </a:pPr>
            <a:r>
              <a:rPr sz="1600" b="1" smtClean="0">
                <a:solidFill>
                  <a:srgbClr val="FFFFFF"/>
                </a:solidFill>
                <a:latin typeface="微软雅黑" panose="020B0503020204020204" pitchFamily="34" charset="-122"/>
                <a:ea typeface="微软雅黑" panose="020B0503020204020204" pitchFamily="34" charset="-122"/>
              </a:rPr>
              <a:t>≤1个包装托盘的组件数量（如一个包装托盘包装的组件数为26pcs则周转过程的托盘放置数量≤26pcs</a:t>
            </a:r>
          </a:p>
        </p:txBody>
      </p:sp>
      <p:sp>
        <p:nvSpPr>
          <p:cNvPr id="28" name="Text Box 52"/>
          <p:cNvSpPr txBox="1">
            <a:spLocks noChangeArrowheads="1"/>
          </p:cNvSpPr>
          <p:nvPr/>
        </p:nvSpPr>
        <p:spPr bwMode="gray">
          <a:xfrm>
            <a:off x="2081844" y="2000240"/>
            <a:ext cx="1792288" cy="1198880"/>
          </a:xfrm>
          <a:prstGeom prst="rect">
            <a:avLst/>
          </a:prstGeom>
          <a:noFill/>
          <a:ln w="9525" algn="ctr">
            <a:noFill/>
            <a:miter lim="800000"/>
          </a:ln>
          <a:effectLst/>
        </p:spPr>
        <p:txBody>
          <a:bodyPr>
            <a:spAutoFit/>
          </a:bodyPr>
          <a:lstStyle/>
          <a:p>
            <a:pPr>
              <a:spcBef>
                <a:spcPct val="50000"/>
              </a:spcBef>
            </a:pPr>
            <a:r>
              <a:rPr lang="zh-CN" altLang="en-US" b="1" smtClean="0">
                <a:solidFill>
                  <a:srgbClr val="FFFFFF"/>
                </a:solidFill>
                <a:latin typeface="微软雅黑" panose="020B0503020204020204" pitchFamily="34" charset="-122"/>
                <a:ea typeface="微软雅黑" panose="020B0503020204020204" pitchFamily="34" charset="-122"/>
              </a:rPr>
              <a:t>一体式包装需在底部增加</a:t>
            </a:r>
            <a:r>
              <a:rPr lang="en-US" altLang="zh-CN" b="1" smtClean="0">
                <a:solidFill>
                  <a:srgbClr val="FFFFFF"/>
                </a:solidFill>
                <a:latin typeface="微软雅黑" panose="020B0503020204020204" pitchFamily="34" charset="-122"/>
                <a:ea typeface="微软雅黑" panose="020B0503020204020204" pitchFamily="34" charset="-122"/>
              </a:rPr>
              <a:t>25mm</a:t>
            </a:r>
            <a:r>
              <a:rPr lang="zh-CN" altLang="en-US" b="1" smtClean="0">
                <a:solidFill>
                  <a:srgbClr val="FFFFFF"/>
                </a:solidFill>
                <a:latin typeface="微软雅黑" panose="020B0503020204020204" pitchFamily="34" charset="-122"/>
                <a:ea typeface="微软雅黑" panose="020B0503020204020204" pitchFamily="34" charset="-122"/>
              </a:rPr>
              <a:t>厚的泡棉</a:t>
            </a:r>
          </a:p>
        </p:txBody>
      </p:sp>
      <p:sp>
        <p:nvSpPr>
          <p:cNvPr id="2" name="Text Box 53"/>
          <p:cNvSpPr txBox="1">
            <a:spLocks noChangeArrowheads="1"/>
          </p:cNvSpPr>
          <p:nvPr/>
        </p:nvSpPr>
        <p:spPr bwMode="gray">
          <a:xfrm>
            <a:off x="2016744" y="4857760"/>
            <a:ext cx="1792287" cy="583565"/>
          </a:xfrm>
          <a:prstGeom prst="rect">
            <a:avLst/>
          </a:prstGeom>
          <a:noFill/>
          <a:ln w="9525" algn="ctr">
            <a:noFill/>
            <a:miter lim="800000"/>
          </a:ln>
          <a:effectLst/>
        </p:spPr>
        <p:txBody>
          <a:bodyPr>
            <a:spAutoFit/>
          </a:bodyPr>
          <a:lstStyle/>
          <a:p>
            <a:pPr algn="ctr">
              <a:spcBef>
                <a:spcPct val="50000"/>
              </a:spcBef>
            </a:pPr>
            <a:r>
              <a:rPr lang="zh-CN" altLang="en-US" sz="1600" b="1" smtClean="0">
                <a:solidFill>
                  <a:srgbClr val="FFFFFF"/>
                </a:solidFill>
                <a:latin typeface="微软雅黑" panose="020B0503020204020204" pitchFamily="34" charset="-122"/>
                <a:ea typeface="微软雅黑" panose="020B0503020204020204" pitchFamily="34" charset="-122"/>
              </a:rPr>
              <a:t>系统条码录入必须扫玻璃面条码</a:t>
            </a:r>
          </a:p>
        </p:txBody>
      </p:sp>
      <p:sp>
        <p:nvSpPr>
          <p:cNvPr id="30" name="Text Box 54"/>
          <p:cNvSpPr txBox="1">
            <a:spLocks noChangeArrowheads="1"/>
          </p:cNvSpPr>
          <p:nvPr/>
        </p:nvSpPr>
        <p:spPr bwMode="gray">
          <a:xfrm>
            <a:off x="4755198" y="4714884"/>
            <a:ext cx="2047892" cy="922020"/>
          </a:xfrm>
          <a:prstGeom prst="rect">
            <a:avLst/>
          </a:prstGeom>
          <a:noFill/>
          <a:ln w="9525" algn="ctr">
            <a:noFill/>
            <a:miter lim="800000"/>
          </a:ln>
          <a:effectLst/>
        </p:spPr>
        <p:txBody>
          <a:bodyPr wrap="square">
            <a:spAutoFit/>
          </a:bodyPr>
          <a:lstStyle/>
          <a:p>
            <a:pPr algn="r">
              <a:spcBef>
                <a:spcPct val="50000"/>
              </a:spcBef>
            </a:pPr>
            <a:r>
              <a:rPr lang="zh-CN" altLang="en-US" b="1" smtClean="0">
                <a:solidFill>
                  <a:srgbClr val="FFFFFF"/>
                </a:solidFill>
                <a:latin typeface="微软雅黑" panose="020B0503020204020204" pitchFamily="34" charset="-122"/>
                <a:ea typeface="微软雅黑" panose="020B0503020204020204" pitchFamily="34" charset="-122"/>
              </a:rPr>
              <a:t>打包带数量</a:t>
            </a:r>
            <a:r>
              <a:rPr lang="en-US" altLang="zh-CN" b="1" smtClean="0">
                <a:solidFill>
                  <a:srgbClr val="FFFFFF"/>
                </a:solidFill>
                <a:latin typeface="微软雅黑" panose="020B0503020204020204" pitchFamily="34" charset="-122"/>
                <a:ea typeface="微软雅黑" panose="020B0503020204020204" pitchFamily="34" charset="-122"/>
              </a:rPr>
              <a:t>/</a:t>
            </a:r>
            <a:r>
              <a:rPr lang="zh-CN" altLang="en-US" b="1" smtClean="0">
                <a:solidFill>
                  <a:srgbClr val="FFFFFF"/>
                </a:solidFill>
                <a:latin typeface="微软雅黑" panose="020B0503020204020204" pitchFamily="34" charset="-122"/>
                <a:ea typeface="微软雅黑" panose="020B0503020204020204" pitchFamily="34" charset="-122"/>
              </a:rPr>
              <a:t>隔离木板</a:t>
            </a:r>
            <a:r>
              <a:rPr lang="en-US" altLang="zh-CN" b="1" smtClean="0">
                <a:solidFill>
                  <a:srgbClr val="FFFFFF"/>
                </a:solidFill>
                <a:latin typeface="微软雅黑" panose="020B0503020204020204" pitchFamily="34" charset="-122"/>
                <a:ea typeface="微软雅黑" panose="020B0503020204020204" pitchFamily="34" charset="-122"/>
              </a:rPr>
              <a:t>/</a:t>
            </a:r>
            <a:r>
              <a:rPr lang="zh-CN" altLang="en-US" b="1" smtClean="0">
                <a:solidFill>
                  <a:srgbClr val="FFFFFF"/>
                </a:solidFill>
                <a:latin typeface="微软雅黑" panose="020B0503020204020204" pitchFamily="34" charset="-122"/>
                <a:ea typeface="微软雅黑" panose="020B0503020204020204" pitchFamily="34" charset="-122"/>
              </a:rPr>
              <a:t>缠绕膜</a:t>
            </a:r>
            <a:r>
              <a:rPr lang="en-US" altLang="zh-CN" b="1" smtClean="0">
                <a:solidFill>
                  <a:srgbClr val="FFFFFF"/>
                </a:solidFill>
                <a:latin typeface="微软雅黑" panose="020B0503020204020204" pitchFamily="34" charset="-122"/>
                <a:ea typeface="微软雅黑" panose="020B0503020204020204" pitchFamily="34" charset="-122"/>
              </a:rPr>
              <a:t>/</a:t>
            </a:r>
            <a:r>
              <a:rPr lang="zh-CN" altLang="en-US" b="1" smtClean="0">
                <a:solidFill>
                  <a:srgbClr val="FFFFFF"/>
                </a:solidFill>
                <a:latin typeface="微软雅黑" panose="020B0503020204020204" pitchFamily="34" charset="-122"/>
                <a:ea typeface="微软雅黑" panose="020B0503020204020204" pitchFamily="34" charset="-122"/>
              </a:rPr>
              <a:t>电流分档</a:t>
            </a:r>
            <a:r>
              <a:rPr lang="en-US" altLang="zh-CN" b="1" smtClean="0">
                <a:solidFill>
                  <a:srgbClr val="FFFFFF"/>
                </a:solidFill>
                <a:latin typeface="微软雅黑" panose="020B0503020204020204" pitchFamily="34" charset="-122"/>
                <a:ea typeface="微软雅黑" panose="020B0503020204020204" pitchFamily="34" charset="-122"/>
              </a:rPr>
              <a:t>/</a:t>
            </a:r>
            <a:r>
              <a:rPr lang="zh-CN" altLang="en-US" b="1" smtClean="0">
                <a:solidFill>
                  <a:srgbClr val="FFFFFF"/>
                </a:solidFill>
                <a:latin typeface="微软雅黑" panose="020B0503020204020204" pitchFamily="34" charset="-122"/>
                <a:ea typeface="微软雅黑" panose="020B0503020204020204" pitchFamily="34" charset="-122"/>
              </a:rPr>
              <a:t>包装数量</a:t>
            </a:r>
          </a:p>
        </p:txBody>
      </p:sp>
      <p:sp>
        <p:nvSpPr>
          <p:cNvPr id="31" name="Rectangle 55"/>
          <p:cNvSpPr>
            <a:spLocks noChangeArrowheads="1"/>
          </p:cNvSpPr>
          <p:nvPr/>
        </p:nvSpPr>
        <p:spPr bwMode="auto">
          <a:xfrm>
            <a:off x="3507423" y="3224229"/>
            <a:ext cx="501650" cy="366713"/>
          </a:xfrm>
          <a:prstGeom prst="rect">
            <a:avLst/>
          </a:prstGeom>
          <a:noFill/>
          <a:ln w="9525">
            <a:noFill/>
            <a:miter lim="800000"/>
          </a:ln>
          <a:effectLst/>
        </p:spPr>
        <p:txBody>
          <a:bodyPr wrap="none">
            <a:spAutoFit/>
          </a:bodyPr>
          <a:lstStyle/>
          <a:p>
            <a:r>
              <a:rPr lang="en-US" altLang="zh-CN" b="1">
                <a:effectLst>
                  <a:outerShdw blurRad="38100" dist="38100" dir="2700000" algn="tl">
                    <a:srgbClr val="FFFFFF"/>
                  </a:outerShdw>
                </a:effectLst>
                <a:latin typeface="微软雅黑" panose="020B0503020204020204" pitchFamily="34" charset="-122"/>
                <a:ea typeface="微软雅黑" panose="020B0503020204020204" pitchFamily="34" charset="-122"/>
              </a:rPr>
              <a:t>M1</a:t>
            </a:r>
          </a:p>
        </p:txBody>
      </p:sp>
      <p:sp>
        <p:nvSpPr>
          <p:cNvPr id="32" name="Rectangle 56"/>
          <p:cNvSpPr>
            <a:spLocks noChangeArrowheads="1"/>
          </p:cNvSpPr>
          <p:nvPr/>
        </p:nvSpPr>
        <p:spPr bwMode="auto">
          <a:xfrm>
            <a:off x="4639310" y="3224229"/>
            <a:ext cx="501650" cy="366713"/>
          </a:xfrm>
          <a:prstGeom prst="rect">
            <a:avLst/>
          </a:prstGeom>
          <a:noFill/>
          <a:ln w="9525">
            <a:noFill/>
            <a:miter lim="800000"/>
          </a:ln>
          <a:effectLst/>
        </p:spPr>
        <p:txBody>
          <a:bodyPr wrap="none">
            <a:spAutoFit/>
          </a:bodyPr>
          <a:lstStyle/>
          <a:p>
            <a:r>
              <a:rPr lang="en-US" altLang="zh-CN" b="1">
                <a:effectLst>
                  <a:outerShdw blurRad="38100" dist="38100" dir="2700000" algn="tl">
                    <a:srgbClr val="FFFFFF"/>
                  </a:outerShdw>
                </a:effectLst>
                <a:latin typeface="微软雅黑" panose="020B0503020204020204" pitchFamily="34" charset="-122"/>
                <a:ea typeface="微软雅黑" panose="020B0503020204020204" pitchFamily="34" charset="-122"/>
              </a:rPr>
              <a:t>M2</a:t>
            </a:r>
          </a:p>
        </p:txBody>
      </p:sp>
      <p:sp>
        <p:nvSpPr>
          <p:cNvPr id="33" name="Rectangle 57"/>
          <p:cNvSpPr>
            <a:spLocks noChangeArrowheads="1"/>
          </p:cNvSpPr>
          <p:nvPr/>
        </p:nvSpPr>
        <p:spPr bwMode="auto">
          <a:xfrm>
            <a:off x="3507423" y="4129104"/>
            <a:ext cx="501650" cy="366713"/>
          </a:xfrm>
          <a:prstGeom prst="rect">
            <a:avLst/>
          </a:prstGeom>
          <a:noFill/>
          <a:ln w="9525">
            <a:noFill/>
            <a:miter lim="800000"/>
          </a:ln>
          <a:effectLst/>
        </p:spPr>
        <p:txBody>
          <a:bodyPr wrap="none">
            <a:spAutoFit/>
          </a:bodyPr>
          <a:lstStyle/>
          <a:p>
            <a:r>
              <a:rPr lang="en-US" altLang="zh-CN" b="1">
                <a:effectLst>
                  <a:outerShdw blurRad="38100" dist="38100" dir="2700000" algn="tl">
                    <a:srgbClr val="FFFFFF"/>
                  </a:outerShdw>
                </a:effectLst>
                <a:latin typeface="微软雅黑" panose="020B0503020204020204" pitchFamily="34" charset="-122"/>
                <a:ea typeface="微软雅黑" panose="020B0503020204020204" pitchFamily="34" charset="-122"/>
              </a:rPr>
              <a:t>M4</a:t>
            </a:r>
          </a:p>
        </p:txBody>
      </p:sp>
      <p:sp>
        <p:nvSpPr>
          <p:cNvPr id="34" name="Rectangle 58"/>
          <p:cNvSpPr>
            <a:spLocks noChangeArrowheads="1"/>
          </p:cNvSpPr>
          <p:nvPr/>
        </p:nvSpPr>
        <p:spPr bwMode="auto">
          <a:xfrm>
            <a:off x="4639310" y="4129104"/>
            <a:ext cx="501650" cy="366713"/>
          </a:xfrm>
          <a:prstGeom prst="rect">
            <a:avLst/>
          </a:prstGeom>
          <a:noFill/>
          <a:ln w="9525">
            <a:noFill/>
            <a:miter lim="800000"/>
          </a:ln>
          <a:effectLst/>
        </p:spPr>
        <p:txBody>
          <a:bodyPr wrap="none">
            <a:spAutoFit/>
          </a:bodyPr>
          <a:lstStyle/>
          <a:p>
            <a:r>
              <a:rPr lang="en-US" altLang="zh-CN" b="1">
                <a:effectLst>
                  <a:outerShdw blurRad="38100" dist="38100" dir="2700000" algn="tl">
                    <a:srgbClr val="FFFFFF"/>
                  </a:outerShdw>
                </a:effectLst>
                <a:latin typeface="微软雅黑" panose="020B0503020204020204" pitchFamily="34" charset="-122"/>
                <a:ea typeface="微软雅黑" panose="020B0503020204020204" pitchFamily="34" charset="-122"/>
              </a:rPr>
              <a:t>M3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257175" y="785813"/>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33829"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注意事项</a:t>
            </a:r>
          </a:p>
        </p:txBody>
      </p:sp>
      <p:sp>
        <p:nvSpPr>
          <p:cNvPr id="36" name="Freeform 3"/>
          <p:cNvSpPr/>
          <p:nvPr/>
        </p:nvSpPr>
        <p:spPr bwMode="gray">
          <a:xfrm rot="205159">
            <a:off x="387763" y="1885168"/>
            <a:ext cx="8134880" cy="2875433"/>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hlink">
                  <a:gamma/>
                  <a:shade val="40000"/>
                  <a:invGamma/>
                </a:schemeClr>
              </a:gs>
              <a:gs pos="50000">
                <a:schemeClr val="hlink"/>
              </a:gs>
              <a:gs pos="100000">
                <a:schemeClr val="hlink">
                  <a:gamma/>
                  <a:shade val="40000"/>
                  <a:invGamma/>
                </a:schemeClr>
              </a:gs>
            </a:gsLst>
            <a:lin ang="2700000" scaled="1"/>
          </a:gradFill>
          <a:ln w="9525" cap="flat" cmpd="sng">
            <a:noFill/>
            <a:prstDash val="solid"/>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37" name="AutoShape 4"/>
          <p:cNvSpPr>
            <a:spLocks noChangeArrowheads="1"/>
          </p:cNvSpPr>
          <p:nvPr/>
        </p:nvSpPr>
        <p:spPr bwMode="ltGray">
          <a:xfrm>
            <a:off x="2076450" y="2386012"/>
            <a:ext cx="272753" cy="150797"/>
          </a:xfrm>
          <a:prstGeom prst="can">
            <a:avLst>
              <a:gd name="adj" fmla="val 39796"/>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38" name="AutoShape 5"/>
          <p:cNvSpPr>
            <a:spLocks noChangeArrowheads="1"/>
          </p:cNvSpPr>
          <p:nvPr/>
        </p:nvSpPr>
        <p:spPr bwMode="ltGray">
          <a:xfrm>
            <a:off x="2982913" y="2716212"/>
            <a:ext cx="316622" cy="205633"/>
          </a:xfrm>
          <a:prstGeom prst="can">
            <a:avLst>
              <a:gd name="adj" fmla="val 27343"/>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39" name="AutoShape 6"/>
          <p:cNvSpPr>
            <a:spLocks noChangeArrowheads="1"/>
          </p:cNvSpPr>
          <p:nvPr/>
        </p:nvSpPr>
        <p:spPr bwMode="ltGray">
          <a:xfrm>
            <a:off x="3967163" y="3032125"/>
            <a:ext cx="431063" cy="332439"/>
          </a:xfrm>
          <a:prstGeom prst="can">
            <a:avLst>
              <a:gd name="adj" fmla="val 25000"/>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40" name="AutoShape 7"/>
          <p:cNvSpPr>
            <a:spLocks noChangeArrowheads="1"/>
          </p:cNvSpPr>
          <p:nvPr/>
        </p:nvSpPr>
        <p:spPr bwMode="ltGray">
          <a:xfrm>
            <a:off x="6335712" y="3689350"/>
            <a:ext cx="679019" cy="736851"/>
          </a:xfrm>
          <a:prstGeom prst="can">
            <a:avLst>
              <a:gd name="adj" fmla="val 21434"/>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41" name="AutoShape 8"/>
          <p:cNvSpPr>
            <a:spLocks noChangeArrowheads="1"/>
          </p:cNvSpPr>
          <p:nvPr/>
        </p:nvSpPr>
        <p:spPr bwMode="ltGray">
          <a:xfrm>
            <a:off x="5124450" y="3414713"/>
            <a:ext cx="532154" cy="460960"/>
          </a:xfrm>
          <a:prstGeom prst="can">
            <a:avLst>
              <a:gd name="adj" fmla="val 21667"/>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42" name="Text Box 9"/>
          <p:cNvSpPr txBox="1">
            <a:spLocks noChangeArrowheads="1"/>
          </p:cNvSpPr>
          <p:nvPr/>
        </p:nvSpPr>
        <p:spPr bwMode="gray">
          <a:xfrm>
            <a:off x="1712912" y="1712912"/>
            <a:ext cx="1096730" cy="368300"/>
          </a:xfrm>
          <a:prstGeom prst="rect">
            <a:avLst/>
          </a:prstGeom>
          <a:noFill/>
          <a:ln w="9525" algn="ctr">
            <a:noFill/>
            <a:miter lim="800000"/>
          </a:ln>
        </p:spPr>
        <p:txBody>
          <a:bodyPr wrap="square">
            <a:spAutoFit/>
          </a:bodyPr>
          <a:lstStyle/>
          <a:p>
            <a:pPr algn="ctr">
              <a:spcBef>
                <a:spcPct val="50000"/>
              </a:spcBef>
            </a:pPr>
            <a:r>
              <a:rPr lang="zh-CN" altLang="en-US" b="1">
                <a:latin typeface="微软雅黑" panose="020B0503020204020204" pitchFamily="34" charset="-122"/>
                <a:ea typeface="微软雅黑" panose="020B0503020204020204" pitchFamily="34" charset="-122"/>
              </a:rPr>
              <a:t>分选</a:t>
            </a:r>
          </a:p>
        </p:txBody>
      </p:sp>
      <p:sp>
        <p:nvSpPr>
          <p:cNvPr id="43" name="Text Box 10"/>
          <p:cNvSpPr txBox="1">
            <a:spLocks noChangeArrowheads="1"/>
          </p:cNvSpPr>
          <p:nvPr/>
        </p:nvSpPr>
        <p:spPr bwMode="gray">
          <a:xfrm>
            <a:off x="2652712" y="1727200"/>
            <a:ext cx="1096730" cy="369332"/>
          </a:xfrm>
          <a:prstGeom prst="rect">
            <a:avLst/>
          </a:prstGeom>
          <a:noFill/>
          <a:ln w="9525" algn="ctr">
            <a:noFill/>
            <a:miter lim="800000"/>
          </a:ln>
        </p:spPr>
        <p:txBody>
          <a:bodyPr wrap="square">
            <a:spAutoFit/>
          </a:bodyPr>
          <a:lstStyle/>
          <a:p>
            <a:pPr algn="ctr">
              <a:spcBef>
                <a:spcPct val="50000"/>
              </a:spcBef>
            </a:pPr>
            <a:r>
              <a:rPr lang="zh-CN" altLang="en-US" b="1">
                <a:latin typeface="微软雅黑" panose="020B0503020204020204" pitchFamily="34" charset="-122"/>
                <a:ea typeface="微软雅黑" panose="020B0503020204020204" pitchFamily="34" charset="-122"/>
              </a:rPr>
              <a:t>焊接</a:t>
            </a:r>
          </a:p>
        </p:txBody>
      </p:sp>
      <p:sp>
        <p:nvSpPr>
          <p:cNvPr id="44" name="Text Box 11"/>
          <p:cNvSpPr txBox="1">
            <a:spLocks noChangeArrowheads="1"/>
          </p:cNvSpPr>
          <p:nvPr/>
        </p:nvSpPr>
        <p:spPr bwMode="gray">
          <a:xfrm>
            <a:off x="3687762" y="1731962"/>
            <a:ext cx="1096730" cy="369332"/>
          </a:xfrm>
          <a:prstGeom prst="rect">
            <a:avLst/>
          </a:prstGeom>
          <a:noFill/>
          <a:ln w="9525" algn="ctr">
            <a:noFill/>
            <a:miter lim="800000"/>
          </a:ln>
        </p:spPr>
        <p:txBody>
          <a:bodyPr wrap="square">
            <a:spAutoFit/>
          </a:bodyPr>
          <a:lstStyle/>
          <a:p>
            <a:pPr algn="ctr">
              <a:spcBef>
                <a:spcPct val="50000"/>
              </a:spcBef>
            </a:pPr>
            <a:r>
              <a:rPr lang="en-US" altLang="zh-CN" b="1">
                <a:latin typeface="微软雅黑" panose="020B0503020204020204" pitchFamily="34" charset="-122"/>
                <a:ea typeface="微软雅黑" panose="020B0503020204020204" pitchFamily="34" charset="-122"/>
              </a:rPr>
              <a:t>…</a:t>
            </a:r>
          </a:p>
        </p:txBody>
      </p:sp>
      <p:sp>
        <p:nvSpPr>
          <p:cNvPr id="45" name="Text Box 12"/>
          <p:cNvSpPr txBox="1">
            <a:spLocks noChangeArrowheads="1"/>
          </p:cNvSpPr>
          <p:nvPr/>
        </p:nvSpPr>
        <p:spPr bwMode="gray">
          <a:xfrm>
            <a:off x="4879974" y="1724025"/>
            <a:ext cx="1100546" cy="369332"/>
          </a:xfrm>
          <a:prstGeom prst="rect">
            <a:avLst/>
          </a:prstGeom>
          <a:noFill/>
          <a:ln w="9525" algn="ctr">
            <a:noFill/>
            <a:miter lim="800000"/>
          </a:ln>
        </p:spPr>
        <p:txBody>
          <a:bodyPr wrap="square">
            <a:spAutoFit/>
          </a:bodyPr>
          <a:lstStyle/>
          <a:p>
            <a:pPr algn="ctr">
              <a:spcBef>
                <a:spcPct val="50000"/>
              </a:spcBef>
            </a:pPr>
            <a:r>
              <a:rPr lang="en-US" altLang="zh-CN" b="1">
                <a:latin typeface="微软雅黑" panose="020B0503020204020204" pitchFamily="34" charset="-122"/>
                <a:ea typeface="微软雅黑" panose="020B0503020204020204" pitchFamily="34" charset="-122"/>
              </a:rPr>
              <a:t>…</a:t>
            </a:r>
          </a:p>
        </p:txBody>
      </p:sp>
      <p:sp>
        <p:nvSpPr>
          <p:cNvPr id="46" name="Text Box 13"/>
          <p:cNvSpPr txBox="1">
            <a:spLocks noChangeArrowheads="1"/>
          </p:cNvSpPr>
          <p:nvPr/>
        </p:nvSpPr>
        <p:spPr bwMode="gray">
          <a:xfrm>
            <a:off x="6134099" y="1722437"/>
            <a:ext cx="1098638" cy="369332"/>
          </a:xfrm>
          <a:prstGeom prst="rect">
            <a:avLst/>
          </a:prstGeom>
          <a:noFill/>
          <a:ln w="9525" algn="ctr">
            <a:noFill/>
            <a:miter lim="800000"/>
          </a:ln>
        </p:spPr>
        <p:txBody>
          <a:bodyPr wrap="square">
            <a:spAutoFit/>
          </a:bodyPr>
          <a:lstStyle/>
          <a:p>
            <a:pPr algn="ctr">
              <a:spcBef>
                <a:spcPct val="50000"/>
              </a:spcBef>
            </a:pPr>
            <a:r>
              <a:rPr lang="zh-CN" altLang="en-US" b="1">
                <a:latin typeface="微软雅黑" panose="020B0503020204020204" pitchFamily="34" charset="-122"/>
                <a:ea typeface="微软雅黑" panose="020B0503020204020204" pitchFamily="34" charset="-122"/>
              </a:rPr>
              <a:t>包装</a:t>
            </a:r>
          </a:p>
        </p:txBody>
      </p:sp>
      <p:sp>
        <p:nvSpPr>
          <p:cNvPr id="47" name="Text Box 14"/>
          <p:cNvSpPr txBox="1">
            <a:spLocks noChangeArrowheads="1"/>
          </p:cNvSpPr>
          <p:nvPr/>
        </p:nvSpPr>
        <p:spPr bwMode="gray">
          <a:xfrm>
            <a:off x="642937" y="2728913"/>
            <a:ext cx="2775205" cy="276999"/>
          </a:xfrm>
          <a:prstGeom prst="rect">
            <a:avLst/>
          </a:prstGeom>
          <a:noFill/>
          <a:ln w="9525" algn="ctr">
            <a:noFill/>
            <a:miter lim="800000"/>
          </a:ln>
        </p:spPr>
        <p:txBody>
          <a:bodyPr wrap="square">
            <a:spAutoFit/>
          </a:bodyPr>
          <a:lstStyle/>
          <a:p>
            <a:pPr eaLnBrk="1" hangingPunct="1">
              <a:spcBef>
                <a:spcPct val="50000"/>
              </a:spcBef>
            </a:pPr>
            <a:r>
              <a:rPr lang="zh-CN" altLang="en-US" sz="1200" b="1" dirty="0">
                <a:latin typeface="微软雅黑" panose="020B0503020204020204" pitchFamily="34" charset="-122"/>
                <a:ea typeface="微软雅黑" panose="020B0503020204020204" pitchFamily="34" charset="-122"/>
              </a:rPr>
              <a:t>轻拿轻放</a:t>
            </a:r>
          </a:p>
        </p:txBody>
      </p:sp>
      <p:sp>
        <p:nvSpPr>
          <p:cNvPr id="48" name="Text Box 15"/>
          <p:cNvSpPr txBox="1">
            <a:spLocks noChangeArrowheads="1"/>
          </p:cNvSpPr>
          <p:nvPr/>
        </p:nvSpPr>
        <p:spPr bwMode="gray">
          <a:xfrm>
            <a:off x="1192213" y="3219450"/>
            <a:ext cx="2944960" cy="669414"/>
          </a:xfrm>
          <a:prstGeom prst="rect">
            <a:avLst/>
          </a:prstGeom>
          <a:noFill/>
          <a:ln w="9525" algn="ctr">
            <a:noFill/>
            <a:miter lim="800000"/>
          </a:ln>
        </p:spPr>
        <p:txBody>
          <a:bodyPr wrap="square">
            <a:spAutoFit/>
          </a:bodyPr>
          <a:lstStyle/>
          <a:p>
            <a:pPr eaLnBrk="1" hangingPunct="1">
              <a:spcBef>
                <a:spcPct val="50000"/>
              </a:spcBef>
            </a:pPr>
            <a:r>
              <a:rPr lang="zh-CN" altLang="en-US" b="1" dirty="0">
                <a:latin typeface="微软雅黑" panose="020B0503020204020204" pitchFamily="34" charset="-122"/>
                <a:ea typeface="微软雅黑" panose="020B0503020204020204" pitchFamily="34" charset="-122"/>
              </a:rPr>
              <a:t>轻拿轻放</a:t>
            </a:r>
          </a:p>
          <a:p>
            <a:pPr eaLnBrk="1" hangingPunct="1">
              <a:spcBef>
                <a:spcPct val="50000"/>
              </a:spcBef>
            </a:pPr>
            <a:endParaRPr lang="zh-CN" altLang="en-US" sz="1300" b="1" dirty="0">
              <a:latin typeface="微软雅黑" panose="020B0503020204020204" pitchFamily="34" charset="-122"/>
              <a:ea typeface="微软雅黑" panose="020B0503020204020204" pitchFamily="34" charset="-122"/>
            </a:endParaRPr>
          </a:p>
        </p:txBody>
      </p:sp>
      <p:sp>
        <p:nvSpPr>
          <p:cNvPr id="49" name="Text Box 16"/>
          <p:cNvSpPr txBox="1">
            <a:spLocks noChangeArrowheads="1"/>
          </p:cNvSpPr>
          <p:nvPr/>
        </p:nvSpPr>
        <p:spPr bwMode="gray">
          <a:xfrm>
            <a:off x="2135188" y="3786188"/>
            <a:ext cx="2946866" cy="400110"/>
          </a:xfrm>
          <a:prstGeom prst="rect">
            <a:avLst/>
          </a:prstGeom>
          <a:noFill/>
          <a:ln w="9525" algn="ctr">
            <a:noFill/>
            <a:miter lim="800000"/>
          </a:ln>
        </p:spPr>
        <p:txBody>
          <a:bodyPr wrap="square">
            <a:spAutoFit/>
          </a:bodyPr>
          <a:lstStyle/>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轻拿轻放</a:t>
            </a:r>
          </a:p>
        </p:txBody>
      </p:sp>
      <p:sp>
        <p:nvSpPr>
          <p:cNvPr id="50" name="Text Box 17"/>
          <p:cNvSpPr txBox="1">
            <a:spLocks noChangeArrowheads="1"/>
          </p:cNvSpPr>
          <p:nvPr/>
        </p:nvSpPr>
        <p:spPr bwMode="gray">
          <a:xfrm>
            <a:off x="3348038" y="4351338"/>
            <a:ext cx="2946866" cy="461665"/>
          </a:xfrm>
          <a:prstGeom prst="rect">
            <a:avLst/>
          </a:prstGeom>
          <a:noFill/>
          <a:ln w="9525" algn="ctr">
            <a:noFill/>
            <a:miter lim="800000"/>
          </a:ln>
        </p:spPr>
        <p:txBody>
          <a:bodyPr wrap="square">
            <a:spAutoFit/>
          </a:bodyPr>
          <a:lstStyle/>
          <a:p>
            <a:pPr eaLnBrk="1" hangingPunct="1">
              <a:spcBef>
                <a:spcPct val="50000"/>
              </a:spcBef>
            </a:pPr>
            <a:r>
              <a:rPr lang="zh-CN" altLang="en-US" sz="2400" b="1" dirty="0">
                <a:latin typeface="微软雅黑" panose="020B0503020204020204" pitchFamily="34" charset="-122"/>
                <a:ea typeface="微软雅黑" panose="020B0503020204020204" pitchFamily="34" charset="-122"/>
              </a:rPr>
              <a:t>轻拿轻放</a:t>
            </a:r>
          </a:p>
        </p:txBody>
      </p:sp>
      <p:sp>
        <p:nvSpPr>
          <p:cNvPr id="51" name="Text Box 18"/>
          <p:cNvSpPr txBox="1">
            <a:spLocks noChangeArrowheads="1"/>
          </p:cNvSpPr>
          <p:nvPr/>
        </p:nvSpPr>
        <p:spPr bwMode="gray">
          <a:xfrm>
            <a:off x="4284663" y="5005387"/>
            <a:ext cx="2946866" cy="523220"/>
          </a:xfrm>
          <a:prstGeom prst="rect">
            <a:avLst/>
          </a:prstGeom>
          <a:noFill/>
          <a:ln w="9525" algn="ctr">
            <a:noFill/>
            <a:miter lim="800000"/>
          </a:ln>
        </p:spPr>
        <p:txBody>
          <a:bodyPr wrap="square">
            <a:spAutoFit/>
          </a:bodyPr>
          <a:lstStyle/>
          <a:p>
            <a:pPr eaLnBrk="1" hangingPunct="1">
              <a:spcBef>
                <a:spcPct val="50000"/>
              </a:spcBef>
            </a:pPr>
            <a:r>
              <a:rPr lang="zh-CN" altLang="en-US" sz="2800" b="1" dirty="0">
                <a:latin typeface="微软雅黑" panose="020B0503020204020204" pitchFamily="34" charset="-122"/>
                <a:ea typeface="微软雅黑" panose="020B0503020204020204" pitchFamily="34" charset="-122"/>
              </a:rPr>
              <a:t>轻拿轻放</a:t>
            </a:r>
          </a:p>
        </p:txBody>
      </p:sp>
      <p:cxnSp>
        <p:nvCxnSpPr>
          <p:cNvPr id="52" name="AutoShape 19"/>
          <p:cNvCxnSpPr>
            <a:cxnSpLocks noChangeShapeType="1"/>
            <a:stCxn id="37" idx="3"/>
            <a:endCxn id="47" idx="0"/>
          </p:cNvCxnSpPr>
          <p:nvPr/>
        </p:nvCxnSpPr>
        <p:spPr bwMode="gray">
          <a:xfrm rot="5400000">
            <a:off x="2025632" y="2541718"/>
            <a:ext cx="192104" cy="182287"/>
          </a:xfrm>
          <a:prstGeom prst="bentConnector3">
            <a:avLst>
              <a:gd name="adj1" fmla="val 50000"/>
            </a:avLst>
          </a:prstGeom>
          <a:noFill/>
          <a:ln w="9525">
            <a:solidFill>
              <a:srgbClr val="1C1C1C"/>
            </a:solidFill>
            <a:miter lim="800000"/>
          </a:ln>
        </p:spPr>
      </p:cxnSp>
      <p:cxnSp>
        <p:nvCxnSpPr>
          <p:cNvPr id="53" name="AutoShape 20"/>
          <p:cNvCxnSpPr>
            <a:cxnSpLocks noChangeShapeType="1"/>
            <a:stCxn id="38" idx="3"/>
            <a:endCxn id="48" idx="0"/>
          </p:cNvCxnSpPr>
          <p:nvPr/>
        </p:nvCxnSpPr>
        <p:spPr bwMode="gray">
          <a:xfrm rot="5400000">
            <a:off x="2754157" y="2832382"/>
            <a:ext cx="297605" cy="476531"/>
          </a:xfrm>
          <a:prstGeom prst="bentConnector3">
            <a:avLst>
              <a:gd name="adj1" fmla="val 50000"/>
            </a:avLst>
          </a:prstGeom>
          <a:noFill/>
          <a:ln w="9525">
            <a:solidFill>
              <a:srgbClr val="1C1C1C"/>
            </a:solidFill>
            <a:miter lim="800000"/>
          </a:ln>
        </p:spPr>
      </p:cxnSp>
      <p:cxnSp>
        <p:nvCxnSpPr>
          <p:cNvPr id="54" name="AutoShape 21"/>
          <p:cNvCxnSpPr>
            <a:cxnSpLocks noChangeShapeType="1"/>
            <a:stCxn id="39" idx="3"/>
            <a:endCxn id="49" idx="0"/>
          </p:cNvCxnSpPr>
          <p:nvPr/>
        </p:nvCxnSpPr>
        <p:spPr bwMode="gray">
          <a:xfrm rot="5400000">
            <a:off x="3684846" y="3288339"/>
            <a:ext cx="421624" cy="574074"/>
          </a:xfrm>
          <a:prstGeom prst="bentConnector3">
            <a:avLst>
              <a:gd name="adj1" fmla="val 50000"/>
            </a:avLst>
          </a:prstGeom>
          <a:noFill/>
          <a:ln w="9525">
            <a:solidFill>
              <a:srgbClr val="1C1C1C"/>
            </a:solidFill>
            <a:miter lim="800000"/>
          </a:ln>
        </p:spPr>
      </p:cxnSp>
      <p:cxnSp>
        <p:nvCxnSpPr>
          <p:cNvPr id="55" name="AutoShape 22"/>
          <p:cNvCxnSpPr>
            <a:cxnSpLocks noChangeShapeType="1"/>
            <a:stCxn id="41" idx="3"/>
            <a:endCxn id="50" idx="0"/>
          </p:cNvCxnSpPr>
          <p:nvPr/>
        </p:nvCxnSpPr>
        <p:spPr bwMode="gray">
          <a:xfrm rot="5400000">
            <a:off x="4868167" y="3828977"/>
            <a:ext cx="475665" cy="569056"/>
          </a:xfrm>
          <a:prstGeom prst="bentConnector3">
            <a:avLst>
              <a:gd name="adj1" fmla="val 50000"/>
            </a:avLst>
          </a:prstGeom>
          <a:noFill/>
          <a:ln w="9525">
            <a:solidFill>
              <a:srgbClr val="1C1C1C"/>
            </a:solidFill>
            <a:miter lim="800000"/>
          </a:ln>
        </p:spPr>
      </p:cxnSp>
      <p:cxnSp>
        <p:nvCxnSpPr>
          <p:cNvPr id="56" name="AutoShape 23"/>
          <p:cNvCxnSpPr>
            <a:cxnSpLocks noChangeShapeType="1"/>
            <a:stCxn id="40" idx="3"/>
            <a:endCxn id="51" idx="0"/>
          </p:cNvCxnSpPr>
          <p:nvPr/>
        </p:nvCxnSpPr>
        <p:spPr bwMode="gray">
          <a:xfrm rot="5400000">
            <a:off x="5927066" y="4257231"/>
            <a:ext cx="579186" cy="917126"/>
          </a:xfrm>
          <a:prstGeom prst="bentConnector3">
            <a:avLst>
              <a:gd name="adj1" fmla="val 50000"/>
            </a:avLst>
          </a:prstGeom>
          <a:noFill/>
          <a:ln w="9525">
            <a:solidFill>
              <a:srgbClr val="1C1C1C"/>
            </a:solidFill>
            <a:miter lim="800000"/>
          </a:ln>
        </p:spPr>
      </p:cxnSp>
      <p:sp>
        <p:nvSpPr>
          <p:cNvPr id="57" name="AutoShape 24"/>
          <p:cNvSpPr>
            <a:spLocks noChangeArrowheads="1"/>
          </p:cNvSpPr>
          <p:nvPr/>
        </p:nvSpPr>
        <p:spPr bwMode="blackGray">
          <a:xfrm>
            <a:off x="6335712" y="2081213"/>
            <a:ext cx="679019" cy="1867832"/>
          </a:xfrm>
          <a:prstGeom prst="can">
            <a:avLst>
              <a:gd name="adj" fmla="val 27996"/>
            </a:avLst>
          </a:prstGeom>
          <a:gradFill rotWithShape="1">
            <a:gsLst>
              <a:gs pos="0">
                <a:schemeClr val="accent1"/>
              </a:gs>
              <a:gs pos="50000">
                <a:schemeClr val="accent1">
                  <a:gamma/>
                  <a:tint val="35686"/>
                  <a:invGamma/>
                </a:schemeClr>
              </a:gs>
              <a:gs pos="100000">
                <a:schemeClr val="accent1"/>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58" name="AutoShape 25"/>
          <p:cNvSpPr>
            <a:spLocks noChangeArrowheads="1"/>
          </p:cNvSpPr>
          <p:nvPr/>
        </p:nvSpPr>
        <p:spPr bwMode="blackGray">
          <a:xfrm>
            <a:off x="5124450" y="2079624"/>
            <a:ext cx="532154" cy="1547387"/>
          </a:xfrm>
          <a:prstGeom prst="can">
            <a:avLst>
              <a:gd name="adj" fmla="val 27556"/>
            </a:avLst>
          </a:prstGeom>
          <a:gradFill rotWithShape="1">
            <a:gsLst>
              <a:gs pos="0">
                <a:schemeClr val="accent1"/>
              </a:gs>
              <a:gs pos="50000">
                <a:schemeClr val="accent1">
                  <a:gamma/>
                  <a:tint val="35686"/>
                  <a:invGamma/>
                </a:schemeClr>
              </a:gs>
              <a:gs pos="100000">
                <a:schemeClr val="accent1"/>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59" name="AutoShape 26"/>
          <p:cNvSpPr>
            <a:spLocks noChangeArrowheads="1"/>
          </p:cNvSpPr>
          <p:nvPr/>
        </p:nvSpPr>
        <p:spPr bwMode="blackGray">
          <a:xfrm>
            <a:off x="3967163" y="2076449"/>
            <a:ext cx="431063" cy="1132695"/>
          </a:xfrm>
          <a:prstGeom prst="can">
            <a:avLst>
              <a:gd name="adj" fmla="val 28246"/>
            </a:avLst>
          </a:prstGeom>
          <a:gradFill rotWithShape="1">
            <a:gsLst>
              <a:gs pos="0">
                <a:schemeClr val="accent1"/>
              </a:gs>
              <a:gs pos="50000">
                <a:schemeClr val="accent1">
                  <a:gamma/>
                  <a:tint val="35686"/>
                  <a:invGamma/>
                </a:schemeClr>
              </a:gs>
              <a:gs pos="100000">
                <a:schemeClr val="accent1"/>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0" name="AutoShape 27"/>
          <p:cNvSpPr>
            <a:spLocks noChangeArrowheads="1"/>
          </p:cNvSpPr>
          <p:nvPr/>
        </p:nvSpPr>
        <p:spPr bwMode="blackGray">
          <a:xfrm>
            <a:off x="2982913" y="2082800"/>
            <a:ext cx="316622" cy="743706"/>
          </a:xfrm>
          <a:prstGeom prst="can">
            <a:avLst>
              <a:gd name="adj" fmla="val 23869"/>
            </a:avLst>
          </a:prstGeom>
          <a:gradFill rotWithShape="1">
            <a:gsLst>
              <a:gs pos="0">
                <a:schemeClr val="accent1"/>
              </a:gs>
              <a:gs pos="50000">
                <a:schemeClr val="accent1">
                  <a:gamma/>
                  <a:tint val="35686"/>
                  <a:invGamma/>
                </a:schemeClr>
              </a:gs>
              <a:gs pos="100000">
                <a:schemeClr val="accent1"/>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1" name="AutoShape 28"/>
          <p:cNvSpPr>
            <a:spLocks noChangeArrowheads="1"/>
          </p:cNvSpPr>
          <p:nvPr/>
        </p:nvSpPr>
        <p:spPr bwMode="blackGray">
          <a:xfrm>
            <a:off x="2076450" y="2084387"/>
            <a:ext cx="272753" cy="387275"/>
          </a:xfrm>
          <a:prstGeom prst="can">
            <a:avLst>
              <a:gd name="adj" fmla="val 26830"/>
            </a:avLst>
          </a:prstGeom>
          <a:gradFill rotWithShape="1">
            <a:gsLst>
              <a:gs pos="0">
                <a:schemeClr val="accent1"/>
              </a:gs>
              <a:gs pos="50000">
                <a:schemeClr val="accent1">
                  <a:gamma/>
                  <a:tint val="35686"/>
                  <a:invGamma/>
                </a:schemeClr>
              </a:gs>
              <a:gs pos="100000">
                <a:schemeClr val="accent1"/>
              </a:gs>
            </a:gsLst>
            <a:lin ang="0" scaled="1"/>
          </a:gradFill>
          <a:ln w="9525">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2" name="Rectangle 29"/>
          <p:cNvSpPr>
            <a:spLocks noChangeArrowheads="1"/>
          </p:cNvSpPr>
          <p:nvPr/>
        </p:nvSpPr>
        <p:spPr bwMode="auto">
          <a:xfrm>
            <a:off x="761999" y="5667375"/>
            <a:ext cx="7232701" cy="461665"/>
          </a:xfrm>
          <a:prstGeom prst="rect">
            <a:avLst/>
          </a:prstGeom>
          <a:noFill/>
          <a:ln w="9525" algn="ctr">
            <a:noFill/>
            <a:miter lim="800000"/>
          </a:ln>
        </p:spPr>
        <p:txBody>
          <a:bodyPr wrap="square">
            <a:spAutoFit/>
          </a:bodyPr>
          <a:lstStyle/>
          <a:p>
            <a:pPr>
              <a:buClr>
                <a:srgbClr val="D7181F"/>
              </a:buClr>
              <a:buFont typeface="Wingdings" panose="05000000000000000000" pitchFamily="2" charset="2"/>
              <a:buChar char="v"/>
            </a:pPr>
            <a:r>
              <a:rPr lang="zh-CN" altLang="en-US" sz="2400" b="1">
                <a:solidFill>
                  <a:srgbClr val="009900"/>
                </a:solidFill>
                <a:latin typeface="微软雅黑" panose="020B0503020204020204" pitchFamily="34" charset="-122"/>
                <a:ea typeface="微软雅黑" panose="020B0503020204020204" pitchFamily="34" charset="-122"/>
              </a:rPr>
              <a:t>组件生产过程至此结束！！！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5000" fill="hold"/>
                                        <p:tgtEl>
                                          <p:spTgt spid="47"/>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3000" fill="hold"/>
                                        <p:tgtEl>
                                          <p:spTgt spid="48"/>
                                        </p:tgtEl>
                                        <p:attrNameLst>
                                          <p:attrName>style.visibility</p:attrName>
                                        </p:attrNameLst>
                                      </p:cBhvr>
                                      <p:tavLst>
                                        <p:tav tm="0">
                                          <p:val>
                                            <p:strVal val="hidden"/>
                                          </p:val>
                                        </p:tav>
                                        <p:tav tm="50000">
                                          <p:val>
                                            <p:strVal val="visible"/>
                                          </p:val>
                                        </p:tav>
                                      </p:tavLst>
                                    </p:anim>
                                  </p:childTnLst>
                                </p:cTn>
                              </p:par>
                              <p:par>
                                <p:cTn id="9" presetID="35" presetClass="emph" presetSubtype="0" fill="hold" grpId="0" nodeType="withEffect">
                                  <p:stCondLst>
                                    <p:cond delay="0"/>
                                  </p:stCondLst>
                                  <p:childTnLst>
                                    <p:anim calcmode="discrete" valueType="str">
                                      <p:cBhvr>
                                        <p:cTn id="10" dur="2000" fill="hold"/>
                                        <p:tgtEl>
                                          <p:spTgt spid="49"/>
                                        </p:tgtEl>
                                        <p:attrNameLst>
                                          <p:attrName>style.visibility</p:attrName>
                                        </p:attrNameLst>
                                      </p:cBhvr>
                                      <p:tavLst>
                                        <p:tav tm="0">
                                          <p:val>
                                            <p:strVal val="hidden"/>
                                          </p:val>
                                        </p:tav>
                                        <p:tav tm="50000">
                                          <p:val>
                                            <p:strVal val="visible"/>
                                          </p:val>
                                        </p:tav>
                                      </p:tavLst>
                                    </p:anim>
                                  </p:childTnLst>
                                </p:cTn>
                              </p:par>
                              <p:par>
                                <p:cTn id="11" presetID="35" presetClass="emph" presetSubtype="0" fill="hold" grpId="0" nodeType="withEffect">
                                  <p:stCondLst>
                                    <p:cond delay="0"/>
                                  </p:stCondLst>
                                  <p:childTnLst>
                                    <p:anim calcmode="discrete" valueType="str">
                                      <p:cBhvr>
                                        <p:cTn id="12" dur="1000" fill="hold"/>
                                        <p:tgtEl>
                                          <p:spTgt spid="50"/>
                                        </p:tgtEl>
                                        <p:attrNameLst>
                                          <p:attrName>style.visibility</p:attrName>
                                        </p:attrNameLst>
                                      </p:cBhvr>
                                      <p:tavLst>
                                        <p:tav tm="0">
                                          <p:val>
                                            <p:strVal val="hidden"/>
                                          </p:val>
                                        </p:tav>
                                        <p:tav tm="50000">
                                          <p:val>
                                            <p:strVal val="visible"/>
                                          </p:val>
                                        </p:tav>
                                      </p:tavLst>
                                    </p:anim>
                                  </p:childTnLst>
                                </p:cTn>
                              </p:par>
                              <p:par>
                                <p:cTn id="13" presetID="35" presetClass="emph" presetSubtype="0" fill="hold" grpId="0" nodeType="withEffect">
                                  <p:stCondLst>
                                    <p:cond delay="0"/>
                                  </p:stCondLst>
                                  <p:childTnLst>
                                    <p:anim calcmode="discrete" valueType="str">
                                      <p:cBhvr>
                                        <p:cTn id="14" dur="5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4728845" y="967105"/>
            <a:ext cx="4135120" cy="2447290"/>
          </a:xfrm>
          <a:prstGeom prst="rect">
            <a:avLst/>
          </a:prstGeom>
        </p:spPr>
      </p:pic>
      <p:pic>
        <p:nvPicPr>
          <p:cNvPr id="6" name="图片 5"/>
          <p:cNvPicPr>
            <a:picLocks noChangeAspect="1"/>
          </p:cNvPicPr>
          <p:nvPr/>
        </p:nvPicPr>
        <p:blipFill>
          <a:blip r:embed="rId4"/>
          <a:stretch>
            <a:fillRect/>
          </a:stretch>
        </p:blipFill>
        <p:spPr>
          <a:xfrm>
            <a:off x="286385" y="967105"/>
            <a:ext cx="4163695" cy="2447290"/>
          </a:xfrm>
          <a:prstGeom prst="rect">
            <a:avLst/>
          </a:prstGeom>
        </p:spPr>
      </p:pic>
      <p:pic>
        <p:nvPicPr>
          <p:cNvPr id="5" name="图片 4"/>
          <p:cNvPicPr>
            <a:picLocks noChangeAspect="1"/>
          </p:cNvPicPr>
          <p:nvPr/>
        </p:nvPicPr>
        <p:blipFill>
          <a:blip r:embed="rId5"/>
          <a:stretch>
            <a:fillRect/>
          </a:stretch>
        </p:blipFill>
        <p:spPr>
          <a:xfrm>
            <a:off x="286385" y="3872230"/>
            <a:ext cx="4163695" cy="2428240"/>
          </a:xfrm>
          <a:prstGeom prst="rect">
            <a:avLst/>
          </a:prstGeom>
        </p:spPr>
      </p:pic>
      <p:pic>
        <p:nvPicPr>
          <p:cNvPr id="2051" name="Picture 3"/>
          <p:cNvPicPr>
            <a:picLocks noChangeArrowheads="1"/>
          </p:cNvPicPr>
          <p:nvPr/>
        </p:nvPicPr>
        <p:blipFill>
          <a:blip r:embed="rId6"/>
          <a:srcRect/>
          <a:stretch>
            <a:fillRect/>
          </a:stretch>
        </p:blipFill>
        <p:spPr bwMode="auto">
          <a:xfrm>
            <a:off x="4716145" y="3852545"/>
            <a:ext cx="2088015" cy="2448018"/>
          </a:xfrm>
          <a:prstGeom prst="rect">
            <a:avLst/>
          </a:prstGeom>
          <a:noFill/>
          <a:ln w="9525">
            <a:noFill/>
            <a:miter lim="800000"/>
            <a:headEnd/>
            <a:tailEnd/>
          </a:ln>
        </p:spPr>
      </p:pic>
      <p:cxnSp>
        <p:nvCxnSpPr>
          <p:cNvPr id="29" name="直接连接符 28"/>
          <p:cNvCxnSpPr/>
          <p:nvPr/>
        </p:nvCxnSpPr>
        <p:spPr>
          <a:xfrm>
            <a:off x="257175" y="785813"/>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33829" name="图片 16"/>
          <p:cNvPicPr>
            <a:picLocks noChangeAspect="1"/>
          </p:cNvPicPr>
          <p:nvPr/>
        </p:nvPicPr>
        <p:blipFill>
          <a:blip r:embed="rId7"/>
          <a:stretch>
            <a:fillRect/>
          </a:stretch>
        </p:blipFill>
        <p:spPr>
          <a:xfrm>
            <a:off x="7589838" y="0"/>
            <a:ext cx="1230312" cy="649288"/>
          </a:xfrm>
          <a:prstGeom prst="rect">
            <a:avLst/>
          </a:prstGeom>
          <a:noFill/>
          <a:ln w="9525">
            <a:noFill/>
          </a:ln>
        </p:spPr>
      </p:pic>
      <p:sp>
        <p:nvSpPr>
          <p:cNvPr id="63" name="TextBox 62"/>
          <p:cNvSpPr txBox="1">
            <a:spLocks noChangeArrowheads="1"/>
          </p:cNvSpPr>
          <p:nvPr/>
        </p:nvSpPr>
        <p:spPr bwMode="auto">
          <a:xfrm>
            <a:off x="6948264" y="1124744"/>
            <a:ext cx="1285875" cy="737235"/>
          </a:xfrm>
          <a:prstGeom prst="rect">
            <a:avLst/>
          </a:prstGeom>
          <a:noFill/>
          <a:ln w="9525">
            <a:noFill/>
            <a:miter lim="800000"/>
          </a:ln>
        </p:spPr>
        <p:txBody>
          <a:bodyPr>
            <a:spAutoFit/>
          </a:bodyPr>
          <a:lstStyle/>
          <a:p>
            <a:endParaRPr lang="en-US" altLang="zh-CN" sz="1400" b="1" dirty="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p:txBody>
      </p:sp>
      <p:sp>
        <p:nvSpPr>
          <p:cNvPr id="11" name="圆角矩形 10"/>
          <p:cNvSpPr/>
          <p:nvPr/>
        </p:nvSpPr>
        <p:spPr>
          <a:xfrm>
            <a:off x="286385" y="998855"/>
            <a:ext cx="128587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玻璃印迹</a:t>
            </a:r>
          </a:p>
        </p:txBody>
      </p:sp>
      <p:sp>
        <p:nvSpPr>
          <p:cNvPr id="12" name="圆角矩形 11"/>
          <p:cNvSpPr/>
          <p:nvPr/>
        </p:nvSpPr>
        <p:spPr>
          <a:xfrm>
            <a:off x="269875" y="3872230"/>
            <a:ext cx="1306830" cy="4851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膜带反光差异</a:t>
            </a:r>
          </a:p>
        </p:txBody>
      </p:sp>
      <p:sp>
        <p:nvSpPr>
          <p:cNvPr id="13" name="圆角矩形 12"/>
          <p:cNvSpPr/>
          <p:nvPr/>
        </p:nvSpPr>
        <p:spPr>
          <a:xfrm>
            <a:off x="4759325" y="981710"/>
            <a:ext cx="1286510" cy="5676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灌封胶</a:t>
            </a:r>
          </a:p>
          <a:p>
            <a:pPr algn="ctr"/>
            <a:r>
              <a:rPr lang="zh-CN" altLang="en-US" b="1" dirty="0" smtClean="0">
                <a:solidFill>
                  <a:schemeClr val="tx1"/>
                </a:solidFill>
                <a:latin typeface="微软雅黑" panose="020B0503020204020204" pitchFamily="34" charset="-122"/>
                <a:ea typeface="微软雅黑" panose="020B0503020204020204" pitchFamily="34" charset="-122"/>
              </a:rPr>
              <a:t>固化不良</a:t>
            </a:r>
          </a:p>
        </p:txBody>
      </p:sp>
      <p:sp>
        <p:nvSpPr>
          <p:cNvPr id="19494" name="标题 1"/>
          <p:cNvSpPr txBox="1"/>
          <p:nvPr/>
        </p:nvSpPr>
        <p:spPr bwMode="auto">
          <a:xfrm>
            <a:off x="177165" y="355600"/>
            <a:ext cx="2903855" cy="394970"/>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不良组件案例</a:t>
            </a:r>
          </a:p>
        </p:txBody>
      </p:sp>
      <p:sp>
        <p:nvSpPr>
          <p:cNvPr id="3" name="圆角矩形 2"/>
          <p:cNvSpPr/>
          <p:nvPr/>
        </p:nvSpPr>
        <p:spPr>
          <a:xfrm>
            <a:off x="4728845" y="3862705"/>
            <a:ext cx="1322070"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破片</a:t>
            </a:r>
          </a:p>
        </p:txBody>
      </p:sp>
      <p:pic>
        <p:nvPicPr>
          <p:cNvPr id="4" name="图片 3"/>
          <p:cNvPicPr/>
          <p:nvPr/>
        </p:nvPicPr>
        <p:blipFill>
          <a:blip r:embed="rId8"/>
          <a:stretch>
            <a:fillRect/>
          </a:stretch>
        </p:blipFill>
        <p:spPr>
          <a:xfrm>
            <a:off x="6776720" y="3842385"/>
            <a:ext cx="2088015" cy="2448018"/>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72" name="object 37"/>
          <p:cNvSpPr txBox="1">
            <a:spLocks noGrp="1"/>
          </p:cNvSpPr>
          <p:nvPr>
            <p:ph type="title"/>
          </p:nvPr>
        </p:nvSpPr>
        <p:spPr>
          <a:xfrm>
            <a:off x="287337" y="323850"/>
            <a:ext cx="4647565" cy="368935"/>
          </a:xfrm>
          <a:prstGeom prst="rect">
            <a:avLst/>
          </a:prstGeom>
        </p:spPr>
        <p:txBody>
          <a:bodyPr vert="horz" wrap="square" lIns="0" tIns="0" rIns="0" bIns="0" rtlCol="0">
            <a:spAutoFit/>
          </a:bodyPr>
          <a:lstStyle/>
          <a:p>
            <a:pPr marL="12700" algn="l">
              <a:lnSpc>
                <a:spcPct val="100000"/>
              </a:lnSpc>
            </a:pPr>
            <a:r>
              <a:rPr lang="zh-CN" sz="2400" b="1" spc="-5" dirty="0">
                <a:solidFill>
                  <a:schemeClr val="tx1"/>
                </a:solidFill>
                <a:latin typeface="微软雅黑" panose="020B0503020204020204" pitchFamily="34" charset="-122"/>
                <a:ea typeface="微软雅黑" panose="020B0503020204020204" pitchFamily="34" charset="-122"/>
              </a:rPr>
              <a:t>光伏</a:t>
            </a:r>
            <a:r>
              <a:rPr sz="2400" b="1" spc="-5" dirty="0">
                <a:solidFill>
                  <a:schemeClr val="tx1"/>
                </a:solidFill>
                <a:latin typeface="微软雅黑" panose="020B0503020204020204" pitchFamily="34" charset="-122"/>
                <a:ea typeface="微软雅黑" panose="020B0503020204020204" pitchFamily="34" charset="-122"/>
              </a:rPr>
              <a:t>组件产品</a:t>
            </a:r>
          </a:p>
        </p:txBody>
      </p:sp>
      <p:sp>
        <p:nvSpPr>
          <p:cNvPr id="20" name="文本框 19"/>
          <p:cNvSpPr txBox="1"/>
          <p:nvPr/>
        </p:nvSpPr>
        <p:spPr>
          <a:xfrm>
            <a:off x="287020" y="836295"/>
            <a:ext cx="5532755" cy="1430020"/>
          </a:xfrm>
          <a:prstGeom prst="rect">
            <a:avLst/>
          </a:prstGeom>
          <a:noFill/>
        </p:spPr>
        <p:txBody>
          <a:bodyPr wrap="square" rtlCol="0" anchor="t">
            <a:spAutoFit/>
          </a:bodyPr>
          <a:lstStyle/>
          <a:p>
            <a:pPr>
              <a:lnSpc>
                <a:spcPct val="150000"/>
              </a:lnSpc>
            </a:pPr>
            <a:r>
              <a:rPr lang="en-US" altLang="zh-CN" sz="1600" b="1">
                <a:solidFill>
                  <a:schemeClr val="tx1"/>
                </a:solidFill>
                <a:latin typeface="微软雅黑" panose="020B0503020204020204" pitchFamily="34" charset="-122"/>
                <a:ea typeface="微软雅黑" panose="020B0503020204020204" pitchFamily="34" charset="-122"/>
              </a:rPr>
              <a:t>Swan</a:t>
            </a:r>
            <a:r>
              <a:rPr lang="zh-CN" altLang="en-US" sz="1600" b="1">
                <a:solidFill>
                  <a:schemeClr val="tx1"/>
                </a:solidFill>
                <a:latin typeface="微软雅黑" panose="020B0503020204020204" pitchFamily="34" charset="-122"/>
                <a:ea typeface="微软雅黑" panose="020B0503020204020204" pitchFamily="34" charset="-122"/>
              </a:rPr>
              <a:t>产品</a:t>
            </a:r>
            <a:endParaRPr lang="zh-CN" altLang="en-US" sz="1400" b="1">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solidFill>
                <a:latin typeface="微软雅黑" panose="020B0503020204020204" pitchFamily="34" charset="-122"/>
                <a:ea typeface="微软雅黑" panose="020B0503020204020204" pitchFamily="34" charset="-122"/>
                <a:sym typeface="+mn-ea"/>
              </a:rPr>
              <a:t>组件技术：双面技术</a:t>
            </a:r>
            <a:r>
              <a:rPr lang="en-US" altLang="zh-CN" sz="1400">
                <a:solidFill>
                  <a:schemeClr val="tx1"/>
                </a:solidFill>
                <a:latin typeface="微软雅黑" panose="020B0503020204020204" pitchFamily="34" charset="-122"/>
                <a:ea typeface="微软雅黑" panose="020B0503020204020204" pitchFamily="34" charset="-122"/>
                <a:sym typeface="+mn-ea"/>
              </a:rPr>
              <a:t>+</a:t>
            </a:r>
            <a:r>
              <a:rPr lang="zh-CN" altLang="en-US" sz="1400">
                <a:solidFill>
                  <a:schemeClr val="tx1"/>
                </a:solidFill>
                <a:latin typeface="微软雅黑" panose="020B0503020204020204" pitchFamily="34" charset="-122"/>
                <a:ea typeface="微软雅黑" panose="020B0503020204020204" pitchFamily="34" charset="-122"/>
                <a:sym typeface="+mn-ea"/>
              </a:rPr>
              <a:t>半片技术</a:t>
            </a:r>
            <a:endParaRPr lang="zh-CN" altLang="en-US" sz="140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solidFill>
                <a:latin typeface="微软雅黑" panose="020B0503020204020204" pitchFamily="34" charset="-122"/>
                <a:ea typeface="微软雅黑" panose="020B0503020204020204" pitchFamily="34" charset="-122"/>
              </a:rPr>
              <a:t>功率范围：</a:t>
            </a:r>
            <a:r>
              <a:rPr lang="en-US" altLang="zh-CN" sz="1400">
                <a:solidFill>
                  <a:schemeClr val="tx1"/>
                </a:solidFill>
                <a:latin typeface="微软雅黑" panose="020B0503020204020204" pitchFamily="34" charset="-122"/>
                <a:ea typeface="微软雅黑" panose="020B0503020204020204" pitchFamily="34" charset="-122"/>
              </a:rPr>
              <a:t>395-405W</a:t>
            </a:r>
          </a:p>
          <a:p>
            <a:pPr>
              <a:lnSpc>
                <a:spcPct val="150000"/>
              </a:lnSpc>
            </a:pPr>
            <a:r>
              <a:rPr lang="zh-CN" altLang="en-US" sz="1400">
                <a:solidFill>
                  <a:schemeClr val="tx1"/>
                </a:solidFill>
                <a:latin typeface="微软雅黑" panose="020B0503020204020204" pitchFamily="34" charset="-122"/>
                <a:ea typeface="微软雅黑" panose="020B0503020204020204" pitchFamily="34" charset="-122"/>
              </a:rPr>
              <a:t>线性质保：首年衰减</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2.5%，线性衰减</a:t>
            </a:r>
            <a:r>
              <a:rPr lang="en-US" altLang="zh-CN" sz="1400">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微软雅黑" panose="020B0503020204020204" pitchFamily="34" charset="-122"/>
                <a:ea typeface="微软雅黑" panose="020B0503020204020204" pitchFamily="34" charset="-122"/>
              </a:rPr>
              <a:t>0.6%，质保</a:t>
            </a:r>
            <a:r>
              <a:rPr lang="en-US" altLang="zh-CN" sz="1400">
                <a:solidFill>
                  <a:schemeClr val="tx1"/>
                </a:solidFill>
                <a:latin typeface="微软雅黑" panose="020B0503020204020204" pitchFamily="34" charset="-122"/>
                <a:ea typeface="微软雅黑" panose="020B0503020204020204" pitchFamily="34" charset="-122"/>
              </a:rPr>
              <a:t>30</a:t>
            </a:r>
            <a:r>
              <a:rPr lang="zh-CN" altLang="en-US" sz="1400">
                <a:solidFill>
                  <a:schemeClr val="tx1"/>
                </a:solidFill>
                <a:latin typeface="微软雅黑" panose="020B0503020204020204" pitchFamily="34" charset="-122"/>
                <a:ea typeface="微软雅黑" panose="020B0503020204020204" pitchFamily="34" charset="-122"/>
              </a:rPr>
              <a:t>年</a:t>
            </a:r>
          </a:p>
        </p:txBody>
      </p:sp>
      <p:pic>
        <p:nvPicPr>
          <p:cNvPr id="6" name="图片 5"/>
          <p:cNvPicPr>
            <a:picLocks noChangeAspect="1"/>
          </p:cNvPicPr>
          <p:nvPr/>
        </p:nvPicPr>
        <p:blipFill>
          <a:blip r:embed="rId4"/>
          <a:stretch>
            <a:fillRect/>
          </a:stretch>
        </p:blipFill>
        <p:spPr>
          <a:xfrm>
            <a:off x="412115" y="4027170"/>
            <a:ext cx="5654040" cy="2028190"/>
          </a:xfrm>
          <a:prstGeom prst="rect">
            <a:avLst/>
          </a:prstGeom>
        </p:spPr>
      </p:pic>
      <p:pic>
        <p:nvPicPr>
          <p:cNvPr id="2" name="图片 1"/>
          <p:cNvPicPr>
            <a:picLocks noChangeAspect="1"/>
          </p:cNvPicPr>
          <p:nvPr/>
        </p:nvPicPr>
        <p:blipFill>
          <a:blip r:embed="rId5"/>
          <a:stretch>
            <a:fillRect/>
          </a:stretch>
        </p:blipFill>
        <p:spPr>
          <a:xfrm>
            <a:off x="412115" y="2515870"/>
            <a:ext cx="4785360" cy="1516380"/>
          </a:xfrm>
          <a:prstGeom prst="rect">
            <a:avLst/>
          </a:prstGeom>
        </p:spPr>
      </p:pic>
      <p:sp>
        <p:nvSpPr>
          <p:cNvPr id="5" name="文本框 4"/>
          <p:cNvSpPr txBox="1"/>
          <p:nvPr/>
        </p:nvSpPr>
        <p:spPr>
          <a:xfrm>
            <a:off x="405130" y="6202045"/>
            <a:ext cx="4304665" cy="414020"/>
          </a:xfrm>
          <a:prstGeom prst="rect">
            <a:avLst/>
          </a:prstGeom>
          <a:noFill/>
        </p:spPr>
        <p:txBody>
          <a:bodyPr wrap="square" rtlCol="0" anchor="t">
            <a:spAutoFit/>
          </a:bodyPr>
          <a:lstStyle/>
          <a:p>
            <a:pPr>
              <a:lnSpc>
                <a:spcPct val="150000"/>
              </a:lnSpc>
            </a:pPr>
            <a:r>
              <a:rPr lang="en-US" altLang="zh-CN" sz="1400">
                <a:latin typeface="微软雅黑" panose="020B0503020204020204" pitchFamily="34" charset="-122"/>
                <a:ea typeface="微软雅黑" panose="020B0503020204020204" pitchFamily="34" charset="-122"/>
              </a:rPr>
              <a:t>25%</a:t>
            </a:r>
            <a:r>
              <a:rPr lang="zh-CN" altLang="en-US" sz="1400">
                <a:latin typeface="微软雅黑" panose="020B0503020204020204" pitchFamily="34" charset="-122"/>
                <a:ea typeface="微软雅黑" panose="020B0503020204020204" pitchFamily="34" charset="-122"/>
              </a:rPr>
              <a:t>的背面发电收益；</a:t>
            </a:r>
            <a:r>
              <a:rPr lang="en-US" altLang="zh-CN" sz="1400">
                <a:latin typeface="微软雅黑" panose="020B0503020204020204" pitchFamily="34" charset="-122"/>
                <a:ea typeface="微软雅黑" panose="020B0503020204020204" pitchFamily="34" charset="-122"/>
              </a:rPr>
              <a:t>25%</a:t>
            </a:r>
            <a:r>
              <a:rPr lang="zh-CN" altLang="en-US" sz="1400">
                <a:latin typeface="微软雅黑" panose="020B0503020204020204" pitchFamily="34" charset="-122"/>
                <a:ea typeface="微软雅黑" panose="020B0503020204020204" pitchFamily="34" charset="-122"/>
              </a:rPr>
              <a:t>的组件重量降低</a:t>
            </a:r>
          </a:p>
        </p:txBody>
      </p:sp>
      <p:pic>
        <p:nvPicPr>
          <p:cNvPr id="3" name="图片 2"/>
          <p:cNvPicPr/>
          <p:nvPr/>
        </p:nvPicPr>
        <p:blipFill>
          <a:blip r:embed="rId6"/>
          <a:stretch>
            <a:fillRect/>
          </a:stretch>
        </p:blipFill>
        <p:spPr>
          <a:xfrm>
            <a:off x="6066155" y="836295"/>
            <a:ext cx="2934335" cy="4535805"/>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1573239203(1).png"/>
          <p:cNvPicPr>
            <a:picLocks noChangeAspect="1"/>
          </p:cNvPicPr>
          <p:nvPr/>
        </p:nvPicPr>
        <p:blipFill>
          <a:blip r:embed="rId3" cstate="print"/>
          <a:stretch>
            <a:fillRect/>
          </a:stretch>
        </p:blipFill>
        <p:spPr>
          <a:xfrm rot="16200000">
            <a:off x="5308600" y="1731645"/>
            <a:ext cx="1076960" cy="2281555"/>
          </a:xfrm>
          <a:prstGeom prst="rect">
            <a:avLst/>
          </a:prstGeom>
          <a:ln>
            <a:noFill/>
          </a:ln>
        </p:spPr>
      </p:pic>
      <p:cxnSp>
        <p:nvCxnSpPr>
          <p:cNvPr id="29" name="直接连接符 28"/>
          <p:cNvCxnSpPr/>
          <p:nvPr/>
        </p:nvCxnSpPr>
        <p:spPr>
          <a:xfrm>
            <a:off x="257175" y="785813"/>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33829" name="图片 16"/>
          <p:cNvPicPr>
            <a:picLocks noChangeAspect="1"/>
          </p:cNvPicPr>
          <p:nvPr/>
        </p:nvPicPr>
        <p:blipFill>
          <a:blip r:embed="rId4"/>
          <a:stretch>
            <a:fillRect/>
          </a:stretch>
        </p:blipFill>
        <p:spPr>
          <a:xfrm>
            <a:off x="7589838" y="0"/>
            <a:ext cx="1230312" cy="649288"/>
          </a:xfrm>
          <a:prstGeom prst="rect">
            <a:avLst/>
          </a:prstGeom>
          <a:noFill/>
          <a:ln w="9525">
            <a:noFill/>
          </a:ln>
        </p:spPr>
      </p:pic>
      <p:sp>
        <p:nvSpPr>
          <p:cNvPr id="19494" name="标题 1"/>
          <p:cNvSpPr txBox="1"/>
          <p:nvPr/>
        </p:nvSpPr>
        <p:spPr bwMode="auto">
          <a:xfrm>
            <a:off x="177165" y="355283"/>
            <a:ext cx="6858000" cy="395287"/>
          </a:xfrm>
          <a:prstGeom prst="rect">
            <a:avLst/>
          </a:prstGeom>
          <a:noFill/>
          <a:ln w="9525">
            <a:noFill/>
            <a:miter lim="800000"/>
          </a:ln>
        </p:spPr>
        <p:txBody>
          <a:bodyPr anchor="b"/>
          <a:lstStyle/>
          <a:p>
            <a:pPr marL="44450">
              <a:lnSpc>
                <a:spcPct val="100000"/>
              </a:lnSpc>
            </a:pP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不良组件案例</a:t>
            </a:r>
          </a:p>
        </p:txBody>
      </p:sp>
      <p:sp>
        <p:nvSpPr>
          <p:cNvPr id="63" name="TextBox 62"/>
          <p:cNvSpPr txBox="1">
            <a:spLocks noChangeArrowheads="1"/>
          </p:cNvSpPr>
          <p:nvPr/>
        </p:nvSpPr>
        <p:spPr bwMode="auto">
          <a:xfrm>
            <a:off x="6948264" y="1124744"/>
            <a:ext cx="1285875" cy="738664"/>
          </a:xfrm>
          <a:prstGeom prst="rect">
            <a:avLst/>
          </a:prstGeom>
          <a:noFill/>
          <a:ln w="9525">
            <a:noFill/>
            <a:miter lim="800000"/>
          </a:ln>
        </p:spPr>
        <p:txBody>
          <a:bodyPr>
            <a:spAutoFit/>
          </a:bodyPr>
          <a:lstStyle/>
          <a:p>
            <a:endParaRPr lang="en-US" altLang="zh-CN" sz="1400" b="1" dirty="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p:txBody>
      </p:sp>
      <p:pic>
        <p:nvPicPr>
          <p:cNvPr id="3074" name="Picture 2"/>
          <p:cNvPicPr>
            <a:picLocks noChangeArrowheads="1"/>
          </p:cNvPicPr>
          <p:nvPr/>
        </p:nvPicPr>
        <p:blipFill>
          <a:blip r:embed="rId5"/>
          <a:srcRect/>
          <a:stretch>
            <a:fillRect/>
          </a:stretch>
        </p:blipFill>
        <p:spPr bwMode="auto">
          <a:xfrm>
            <a:off x="262186" y="962819"/>
            <a:ext cx="4176464" cy="2448272"/>
          </a:xfrm>
          <a:prstGeom prst="rect">
            <a:avLst/>
          </a:prstGeom>
          <a:noFill/>
          <a:ln w="9525">
            <a:noFill/>
            <a:miter lim="800000"/>
            <a:headEnd/>
            <a:tailEnd/>
          </a:ln>
        </p:spPr>
      </p:pic>
      <p:pic>
        <p:nvPicPr>
          <p:cNvPr id="4099" name="Picture 3"/>
          <p:cNvPicPr>
            <a:picLocks noChangeArrowheads="1"/>
          </p:cNvPicPr>
          <p:nvPr/>
        </p:nvPicPr>
        <p:blipFill>
          <a:blip r:embed="rId6"/>
          <a:srcRect/>
          <a:stretch>
            <a:fillRect/>
          </a:stretch>
        </p:blipFill>
        <p:spPr bwMode="auto">
          <a:xfrm>
            <a:off x="262186" y="3850382"/>
            <a:ext cx="4176464" cy="2448018"/>
          </a:xfrm>
          <a:prstGeom prst="rect">
            <a:avLst/>
          </a:prstGeom>
          <a:noFill/>
          <a:ln w="9525">
            <a:noFill/>
            <a:miter lim="800000"/>
            <a:headEnd/>
            <a:tailEnd/>
          </a:ln>
        </p:spPr>
      </p:pic>
      <p:pic>
        <p:nvPicPr>
          <p:cNvPr id="4100" name="Picture 4"/>
          <p:cNvPicPr>
            <a:picLocks noChangeArrowheads="1"/>
          </p:cNvPicPr>
          <p:nvPr/>
        </p:nvPicPr>
        <p:blipFill>
          <a:blip r:embed="rId7" cstate="print"/>
          <a:srcRect/>
          <a:stretch>
            <a:fillRect/>
          </a:stretch>
        </p:blipFill>
        <p:spPr bwMode="auto">
          <a:xfrm>
            <a:off x="4706491" y="3840857"/>
            <a:ext cx="4176031" cy="2451618"/>
          </a:xfrm>
          <a:prstGeom prst="rect">
            <a:avLst/>
          </a:prstGeom>
          <a:noFill/>
          <a:ln w="9525">
            <a:noFill/>
            <a:miter lim="800000"/>
            <a:headEnd/>
            <a:tailEnd/>
          </a:ln>
        </p:spPr>
      </p:pic>
      <p:sp>
        <p:nvSpPr>
          <p:cNvPr id="9" name="圆角矩形 8"/>
          <p:cNvSpPr/>
          <p:nvPr/>
        </p:nvSpPr>
        <p:spPr>
          <a:xfrm>
            <a:off x="267335" y="977265"/>
            <a:ext cx="1466850"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接线盒烧毁</a:t>
            </a:r>
          </a:p>
        </p:txBody>
      </p:sp>
      <p:sp>
        <p:nvSpPr>
          <p:cNvPr id="10" name="圆角矩形 9"/>
          <p:cNvSpPr/>
          <p:nvPr/>
        </p:nvSpPr>
        <p:spPr>
          <a:xfrm>
            <a:off x="4737735" y="998220"/>
            <a:ext cx="1325880"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灌胶不良</a:t>
            </a:r>
          </a:p>
        </p:txBody>
      </p:sp>
      <p:sp>
        <p:nvSpPr>
          <p:cNvPr id="11" name="圆角矩形 10"/>
          <p:cNvSpPr/>
          <p:nvPr/>
        </p:nvSpPr>
        <p:spPr>
          <a:xfrm>
            <a:off x="276860" y="3879215"/>
            <a:ext cx="1425575"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背板破损</a:t>
            </a:r>
          </a:p>
        </p:txBody>
      </p:sp>
      <p:sp>
        <p:nvSpPr>
          <p:cNvPr id="12" name="圆角矩形 11"/>
          <p:cNvSpPr/>
          <p:nvPr/>
        </p:nvSpPr>
        <p:spPr>
          <a:xfrm>
            <a:off x="4718050" y="3868420"/>
            <a:ext cx="1336040" cy="3600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脱层</a:t>
            </a:r>
          </a:p>
        </p:txBody>
      </p:sp>
      <p:pic>
        <p:nvPicPr>
          <p:cNvPr id="13" name="图片 12" descr="1573214728(1)"/>
          <p:cNvPicPr>
            <a:picLocks noChangeAspect="1"/>
          </p:cNvPicPr>
          <p:nvPr/>
        </p:nvPicPr>
        <p:blipFill>
          <a:blip r:embed="rId8"/>
          <a:stretch>
            <a:fillRect/>
          </a:stretch>
        </p:blipFill>
        <p:spPr>
          <a:xfrm>
            <a:off x="6670040" y="1123950"/>
            <a:ext cx="2212340" cy="2287270"/>
          </a:xfrm>
          <a:prstGeom prst="rect">
            <a:avLst/>
          </a:prstGeom>
        </p:spPr>
      </p:pic>
      <p:pic>
        <p:nvPicPr>
          <p:cNvPr id="18" name="图片 17" descr="1573239196(1).png"/>
          <p:cNvPicPr>
            <a:picLocks noChangeAspect="1"/>
          </p:cNvPicPr>
          <p:nvPr/>
        </p:nvPicPr>
        <p:blipFill>
          <a:blip r:embed="rId9" cstate="print"/>
          <a:stretch>
            <a:fillRect/>
          </a:stretch>
        </p:blipFill>
        <p:spPr>
          <a:xfrm>
            <a:off x="4737735" y="1358265"/>
            <a:ext cx="1932305" cy="975995"/>
          </a:xfrm>
          <a:prstGeom prst="rect">
            <a:avLst/>
          </a:prstGeom>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2" descr="2.jpg"/>
          <p:cNvPicPr>
            <a:picLocks noChangeAspect="1"/>
          </p:cNvPicPr>
          <p:nvPr/>
        </p:nvPicPr>
        <p:blipFill>
          <a:blip r:embed="rId3"/>
          <a:stretch>
            <a:fillRect/>
          </a:stretch>
        </p:blipFill>
        <p:spPr>
          <a:xfrm>
            <a:off x="0" y="0"/>
            <a:ext cx="9144000" cy="7142163"/>
          </a:xfrm>
          <a:prstGeom prst="rect">
            <a:avLst/>
          </a:prstGeom>
          <a:noFill/>
          <a:ln w="9525">
            <a:noFill/>
          </a:ln>
        </p:spPr>
      </p:pic>
      <p:sp>
        <p:nvSpPr>
          <p:cNvPr id="1027" name="灯片编号占位符 4"/>
          <p:cNvSpPr>
            <a:spLocks noGrp="1"/>
          </p:cNvSpPr>
          <p:nvPr>
            <p:ph type="sldNum" sz="quarter" idx="12"/>
          </p:nvPr>
        </p:nvSpPr>
        <p:spPr>
          <a:noFill/>
        </p:spPr>
        <p:txBody>
          <a:bodyPr lIns="91440" tIns="45720" rIns="91440" bIns="45720" rtlCol="0" anchor="ctr"/>
          <a:lstStyle/>
          <a:p>
            <a:pPr fontAlgn="auto"/>
            <a:fld id="{A65596BE-B28A-4F19-B27A-1E3190CC9432}" type="slidenum">
              <a:rPr lang="en-US" altLang="zh-CN" strike="noStrike" noProof="1" smtClean="0">
                <a:latin typeface="+mn-lt"/>
                <a:ea typeface="+mn-ea"/>
                <a:cs typeface="+mn-cs"/>
              </a:rPr>
              <a:t>41</a:t>
            </a:fld>
            <a:endParaRPr lang="en-US" altLang="zh-CN" strike="noStrike" noProof="1" smtClean="0"/>
          </a:p>
        </p:txBody>
      </p:sp>
      <p:sp>
        <p:nvSpPr>
          <p:cNvPr id="35843" name="Rectangle 3"/>
          <p:cNvSpPr txBox="1"/>
          <p:nvPr/>
        </p:nvSpPr>
        <p:spPr>
          <a:xfrm>
            <a:off x="231775" y="4168775"/>
            <a:ext cx="6405563" cy="688975"/>
          </a:xfrm>
          <a:prstGeom prst="rect">
            <a:avLst/>
          </a:prstGeom>
          <a:noFill/>
          <a:ln w="9525">
            <a:noFill/>
          </a:ln>
        </p:spPr>
        <p:txBody>
          <a:bodyPr lIns="91440" tIns="45720" rIns="91440" bIns="45720" anchor="t"/>
          <a:lstStyle/>
          <a:p>
            <a:pPr defTabSz="1017905">
              <a:spcBef>
                <a:spcPct val="20000"/>
              </a:spcBef>
              <a:buFont typeface="Arial" panose="020B0604020202020204" pitchFamily="34" charset="0"/>
            </a:pPr>
            <a:r>
              <a:rPr lang="zh-CN" altLang="en-US" sz="4800" b="1" dirty="0">
                <a:solidFill>
                  <a:schemeClr val="bg1"/>
                </a:solidFill>
                <a:latin typeface="Century Gothic" panose="020B0502020202020204" pitchFamily="34" charset="0"/>
                <a:ea typeface="宋体" panose="02010600030101010101" pitchFamily="2" charset="-122"/>
              </a:rPr>
              <a:t>谢谢！</a:t>
            </a:r>
            <a:endParaRPr lang="en-US" altLang="zh-CN" sz="4800" b="1" dirty="0">
              <a:solidFill>
                <a:schemeClr val="bg1"/>
              </a:solidFill>
              <a:latin typeface="Century Gothic" panose="020B0502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72" name="object 37"/>
          <p:cNvSpPr txBox="1">
            <a:spLocks noGrp="1"/>
          </p:cNvSpPr>
          <p:nvPr>
            <p:ph type="title"/>
          </p:nvPr>
        </p:nvSpPr>
        <p:spPr>
          <a:xfrm>
            <a:off x="287337" y="323850"/>
            <a:ext cx="4647565" cy="368935"/>
          </a:xfrm>
          <a:prstGeom prst="rect">
            <a:avLst/>
          </a:prstGeom>
        </p:spPr>
        <p:txBody>
          <a:bodyPr vert="horz" wrap="square" lIns="0" tIns="0" rIns="0" bIns="0" rtlCol="0">
            <a:spAutoFit/>
          </a:bodyPr>
          <a:lstStyle/>
          <a:p>
            <a:pPr marL="12700" algn="l">
              <a:lnSpc>
                <a:spcPct val="100000"/>
              </a:lnSpc>
            </a:pPr>
            <a:r>
              <a:rPr lang="zh-CN" sz="2400" b="1" spc="-5" dirty="0">
                <a:solidFill>
                  <a:schemeClr val="tx1"/>
                </a:solidFill>
                <a:latin typeface="微软雅黑" panose="020B0503020204020204" pitchFamily="34" charset="-122"/>
                <a:ea typeface="微软雅黑" panose="020B0503020204020204" pitchFamily="34" charset="-122"/>
              </a:rPr>
              <a:t>光伏</a:t>
            </a:r>
            <a:r>
              <a:rPr sz="2400" b="1" spc="-5" dirty="0">
                <a:solidFill>
                  <a:schemeClr val="tx1"/>
                </a:solidFill>
                <a:latin typeface="微软雅黑" panose="020B0503020204020204" pitchFamily="34" charset="-122"/>
                <a:ea typeface="微软雅黑" panose="020B0503020204020204" pitchFamily="34" charset="-122"/>
              </a:rPr>
              <a:t>组件产品</a:t>
            </a:r>
          </a:p>
        </p:txBody>
      </p:sp>
      <p:sp>
        <p:nvSpPr>
          <p:cNvPr id="20" name="文本框 19"/>
          <p:cNvSpPr txBox="1"/>
          <p:nvPr/>
        </p:nvSpPr>
        <p:spPr>
          <a:xfrm>
            <a:off x="287020" y="863600"/>
            <a:ext cx="7804150" cy="1430020"/>
          </a:xfrm>
          <a:prstGeom prst="rect">
            <a:avLst/>
          </a:prstGeom>
          <a:noFill/>
        </p:spPr>
        <p:txBody>
          <a:bodyPr wrap="square" rtlCol="0" anchor="t">
            <a:spAutoFit/>
          </a:bodyPr>
          <a:lstStyle/>
          <a:p>
            <a:pPr>
              <a:lnSpc>
                <a:spcPct val="150000"/>
              </a:lnSpc>
            </a:pPr>
            <a:r>
              <a:rPr lang="en-US" altLang="zh-CN" sz="1600" b="1">
                <a:latin typeface="微软雅黑" panose="020B0503020204020204" pitchFamily="34" charset="-122"/>
                <a:ea typeface="微软雅黑" panose="020B0503020204020204" pitchFamily="34" charset="-122"/>
              </a:rPr>
              <a:t>Tiger</a:t>
            </a:r>
            <a:r>
              <a:rPr lang="zh-CN" altLang="en-US" sz="1600" b="1">
                <a:latin typeface="微软雅黑" panose="020B0503020204020204" pitchFamily="34" charset="-122"/>
                <a:ea typeface="微软雅黑" panose="020B0503020204020204" pitchFamily="34" charset="-122"/>
              </a:rPr>
              <a:t>产品</a:t>
            </a:r>
            <a:endParaRPr lang="zh-CN" altLang="en-US" sz="1400" b="1">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sym typeface="+mn-ea"/>
              </a:rPr>
              <a:t>组件技术：叠焊技术</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半片技术</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双面技术</a:t>
            </a:r>
            <a:endParaRPr lang="zh-CN" altLang="en-US"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功率范围：</a:t>
            </a:r>
            <a:r>
              <a:rPr lang="en-US" altLang="zh-CN" sz="1400">
                <a:latin typeface="微软雅黑" panose="020B0503020204020204" pitchFamily="34" charset="-122"/>
                <a:ea typeface="微软雅黑" panose="020B0503020204020204" pitchFamily="34" charset="-122"/>
              </a:rPr>
              <a:t>455-475W</a:t>
            </a:r>
          </a:p>
          <a:p>
            <a:pPr>
              <a:lnSpc>
                <a:spcPct val="150000"/>
              </a:lnSpc>
            </a:pPr>
            <a:r>
              <a:rPr lang="zh-CN" altLang="en-US" sz="1400">
                <a:latin typeface="微软雅黑" panose="020B0503020204020204" pitchFamily="34" charset="-122"/>
                <a:ea typeface="微软雅黑" panose="020B0503020204020204" pitchFamily="34" charset="-122"/>
              </a:rPr>
              <a:t>线性质保：首年衰减</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2.5%；线性衰减</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0.6%，质保</a:t>
            </a:r>
            <a:r>
              <a:rPr lang="en-US" altLang="zh-CN" sz="1400">
                <a:latin typeface="微软雅黑" panose="020B0503020204020204" pitchFamily="34" charset="-122"/>
                <a:ea typeface="微软雅黑" panose="020B0503020204020204" pitchFamily="34" charset="-122"/>
              </a:rPr>
              <a:t>30</a:t>
            </a:r>
            <a:r>
              <a:rPr lang="zh-CN" altLang="en-US" sz="1400">
                <a:latin typeface="微软雅黑" panose="020B0503020204020204" pitchFamily="34" charset="-122"/>
                <a:ea typeface="微软雅黑" panose="020B0503020204020204" pitchFamily="34" charset="-122"/>
              </a:rPr>
              <a:t>年</a:t>
            </a:r>
          </a:p>
        </p:txBody>
      </p:sp>
      <p:pic>
        <p:nvPicPr>
          <p:cNvPr id="23" name="图片 22"/>
          <p:cNvPicPr>
            <a:picLocks noChangeAspect="1"/>
          </p:cNvPicPr>
          <p:nvPr/>
        </p:nvPicPr>
        <p:blipFill>
          <a:blip r:embed="rId4"/>
          <a:stretch>
            <a:fillRect/>
          </a:stretch>
        </p:blipFill>
        <p:spPr>
          <a:xfrm>
            <a:off x="382270" y="5317490"/>
            <a:ext cx="2618740" cy="1219200"/>
          </a:xfrm>
          <a:prstGeom prst="rect">
            <a:avLst/>
          </a:prstGeom>
        </p:spPr>
      </p:pic>
      <p:pic>
        <p:nvPicPr>
          <p:cNvPr id="24" name="图片 23"/>
          <p:cNvPicPr>
            <a:picLocks noChangeAspect="1"/>
          </p:cNvPicPr>
          <p:nvPr/>
        </p:nvPicPr>
        <p:blipFill>
          <a:blip r:embed="rId5"/>
          <a:stretch>
            <a:fillRect/>
          </a:stretch>
        </p:blipFill>
        <p:spPr>
          <a:xfrm>
            <a:off x="3528060" y="5086350"/>
            <a:ext cx="5571490" cy="1722120"/>
          </a:xfrm>
          <a:prstGeom prst="rect">
            <a:avLst/>
          </a:prstGeom>
        </p:spPr>
      </p:pic>
      <p:pic>
        <p:nvPicPr>
          <p:cNvPr id="25" name="图片 24"/>
          <p:cNvPicPr>
            <a:picLocks noChangeAspect="1"/>
          </p:cNvPicPr>
          <p:nvPr/>
        </p:nvPicPr>
        <p:blipFill>
          <a:blip r:embed="rId6"/>
          <a:stretch>
            <a:fillRect/>
          </a:stretch>
        </p:blipFill>
        <p:spPr>
          <a:xfrm>
            <a:off x="391160" y="2293620"/>
            <a:ext cx="5290820" cy="2760980"/>
          </a:xfrm>
          <a:prstGeom prst="rect">
            <a:avLst/>
          </a:prstGeom>
        </p:spPr>
      </p:pic>
      <p:pic>
        <p:nvPicPr>
          <p:cNvPr id="26" name="图片 25"/>
          <p:cNvPicPr>
            <a:picLocks noChangeAspect="1"/>
          </p:cNvPicPr>
          <p:nvPr/>
        </p:nvPicPr>
        <p:blipFill>
          <a:blip r:embed="rId7"/>
          <a:stretch>
            <a:fillRect/>
          </a:stretch>
        </p:blipFill>
        <p:spPr>
          <a:xfrm>
            <a:off x="5889625" y="767715"/>
            <a:ext cx="2759710" cy="441134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18" name="Rectangle 7"/>
          <p:cNvSpPr txBox="1">
            <a:spLocks noChangeArrowheads="1"/>
          </p:cNvSpPr>
          <p:nvPr/>
        </p:nvSpPr>
        <p:spPr bwMode="auto">
          <a:xfrm>
            <a:off x="222250" y="280670"/>
            <a:ext cx="3941445" cy="424180"/>
          </a:xfrm>
          <a:prstGeom prst="rect">
            <a:avLst/>
          </a:prstGeom>
          <a:noFill/>
          <a:ln>
            <a:miter lim="800000"/>
          </a:ln>
        </p:spPr>
        <p:txBody>
          <a:bodyPr vert="horz" wrap="square" lIns="91440" tIns="45720" rIns="91440" bIns="45720" numCol="1" anchor="t" anchorCtr="0" compatLnSpc="1"/>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400" b="1"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j-cs"/>
              </a:rPr>
              <a:t>太阳电池的结构</a:t>
            </a:r>
          </a:p>
        </p:txBody>
      </p:sp>
      <p:sp>
        <p:nvSpPr>
          <p:cNvPr id="7" name="Rectangle 2"/>
          <p:cNvSpPr txBox="1">
            <a:spLocks noChangeArrowheads="1"/>
          </p:cNvSpPr>
          <p:nvPr/>
        </p:nvSpPr>
        <p:spPr>
          <a:xfrm>
            <a:off x="457200" y="1600200"/>
            <a:ext cx="5626735" cy="2253615"/>
          </a:xfrm>
          <a:prstGeom prst="rect">
            <a:avLst/>
          </a:prstGeom>
        </p:spPr>
        <p:txBody>
          <a:bodyPr/>
          <a:lstStyle/>
          <a:p>
            <a:pPr marL="361950" marR="0" lvl="0" indent="-361950" algn="just" defTabSz="685800" rtl="0" eaLnBrk="1" fontAlgn="auto" latinLnBrk="0" hangingPunct="1">
              <a:lnSpc>
                <a:spcPct val="110000"/>
              </a:lnSpc>
              <a:spcBef>
                <a:spcPts val="1200"/>
              </a:spcBef>
              <a:spcAft>
                <a:spcPts val="0"/>
              </a:spcAft>
              <a:buClr>
                <a:schemeClr val="accent1"/>
              </a:buClr>
              <a:buSzPct val="50000"/>
              <a:buFontTx/>
              <a:buNone/>
              <a:defRPr/>
            </a:pPr>
            <a:r>
              <a:rPr kumimoji="0" lang="en-US" altLang="zh-CN" sz="2400" b="0" i="0" u="none" strike="noStrike" kern="1200" cap="none" spc="0" normalizeH="0" baseline="0" noProof="0" smtClean="0">
                <a:ln>
                  <a:noFill/>
                </a:ln>
                <a:solidFill>
                  <a:schemeClr val="tx1">
                    <a:lumMod val="50000"/>
                  </a:schemeClr>
                </a:solidFill>
                <a:effectLst/>
                <a:uLnTx/>
                <a:uFillTx/>
                <a:latin typeface="华文楷体" panose="02010600040101010101" pitchFamily="2" charset="-122"/>
                <a:ea typeface="华文楷体" panose="02010600040101010101" pitchFamily="2" charset="-122"/>
              </a:rPr>
              <a:t> </a:t>
            </a:r>
          </a:p>
        </p:txBody>
      </p:sp>
      <p:sp>
        <p:nvSpPr>
          <p:cNvPr id="17" name="Text Box 4"/>
          <p:cNvSpPr txBox="1">
            <a:spLocks noChangeArrowheads="1"/>
          </p:cNvSpPr>
          <p:nvPr/>
        </p:nvSpPr>
        <p:spPr bwMode="auto">
          <a:xfrm>
            <a:off x="6257290" y="1833245"/>
            <a:ext cx="2743835" cy="1614805"/>
          </a:xfrm>
          <a:prstGeom prst="rect">
            <a:avLst/>
          </a:prstGeom>
          <a:noFill/>
          <a:ln w="9525">
            <a:noFill/>
            <a:miter lim="800000"/>
          </a:ln>
        </p:spPr>
        <p:txBody>
          <a:bodyPr wrap="square">
            <a:spAutoFit/>
          </a:bodyPr>
          <a:lstStyle/>
          <a:p>
            <a:pPr>
              <a:lnSpc>
                <a:spcPct val="150000"/>
              </a:lnSpc>
              <a:spcBef>
                <a:spcPct val="0"/>
              </a:spcBef>
            </a:pPr>
            <a:r>
              <a:rPr lang="en-US" altLang="zh-CN" sz="1800">
                <a:solidFill>
                  <a:schemeClr val="tx1">
                    <a:lumMod val="50000"/>
                  </a:schemeClr>
                </a:solidFill>
                <a:latin typeface="微软雅黑" panose="020B0503020204020204" pitchFamily="34" charset="-122"/>
                <a:ea typeface="微软雅黑" panose="020B0503020204020204" pitchFamily="34" charset="-122"/>
              </a:rPr>
              <a:t>    </a:t>
            </a:r>
            <a:r>
              <a:rPr lang="zh-CN" altLang="en-US" sz="1600">
                <a:solidFill>
                  <a:schemeClr val="tx1">
                    <a:lumMod val="50000"/>
                  </a:schemeClr>
                </a:solidFill>
                <a:latin typeface="微软雅黑" panose="020B0503020204020204" pitchFamily="34" charset="-122"/>
                <a:ea typeface="微软雅黑" panose="020B0503020204020204" pitchFamily="34" charset="-122"/>
              </a:rPr>
              <a:t>常见电池是以</a:t>
            </a:r>
            <a:r>
              <a:rPr lang="en-US" altLang="zh-CN" sz="1600">
                <a:solidFill>
                  <a:schemeClr val="tx1">
                    <a:lumMod val="50000"/>
                  </a:schemeClr>
                </a:solidFill>
                <a:latin typeface="微软雅黑" panose="020B0503020204020204" pitchFamily="34" charset="-122"/>
                <a:ea typeface="微软雅黑" panose="020B0503020204020204" pitchFamily="34" charset="-122"/>
              </a:rPr>
              <a:t>P</a:t>
            </a:r>
            <a:r>
              <a:rPr lang="zh-CN" altLang="en-US" sz="1600">
                <a:solidFill>
                  <a:schemeClr val="tx1">
                    <a:lumMod val="50000"/>
                  </a:schemeClr>
                </a:solidFill>
                <a:latin typeface="微软雅黑" panose="020B0503020204020204" pitchFamily="34" charset="-122"/>
                <a:ea typeface="微软雅黑" panose="020B0503020204020204" pitchFamily="34" charset="-122"/>
              </a:rPr>
              <a:t>型硅为衬底，扩散</a:t>
            </a:r>
            <a:r>
              <a:rPr lang="en-US" altLang="zh-CN" sz="1600">
                <a:solidFill>
                  <a:schemeClr val="tx1">
                    <a:lumMod val="50000"/>
                  </a:schemeClr>
                </a:solidFill>
                <a:latin typeface="微软雅黑" panose="020B0503020204020204" pitchFamily="34" charset="-122"/>
                <a:ea typeface="微软雅黑" panose="020B0503020204020204" pitchFamily="34" charset="-122"/>
              </a:rPr>
              <a:t>N</a:t>
            </a:r>
            <a:r>
              <a:rPr lang="zh-CN" altLang="en-US" sz="1600">
                <a:solidFill>
                  <a:schemeClr val="tx1">
                    <a:lumMod val="50000"/>
                  </a:schemeClr>
                </a:solidFill>
                <a:latin typeface="微软雅黑" panose="020B0503020204020204" pitchFamily="34" charset="-122"/>
                <a:ea typeface="微软雅黑" panose="020B0503020204020204" pitchFamily="34" charset="-122"/>
              </a:rPr>
              <a:t>型杂质，形成如图所示的</a:t>
            </a:r>
            <a:r>
              <a:rPr lang="en-US" altLang="zh-CN" sz="1600">
                <a:solidFill>
                  <a:schemeClr val="tx1">
                    <a:lumMod val="50000"/>
                  </a:schemeClr>
                </a:solidFill>
                <a:latin typeface="微软雅黑" panose="020B0503020204020204" pitchFamily="34" charset="-122"/>
                <a:ea typeface="微软雅黑" panose="020B0503020204020204" pitchFamily="34" charset="-122"/>
              </a:rPr>
              <a:t>PN</a:t>
            </a:r>
            <a:r>
              <a:rPr lang="zh-CN" altLang="en-US" sz="1600">
                <a:solidFill>
                  <a:schemeClr val="tx1">
                    <a:lumMod val="50000"/>
                  </a:schemeClr>
                </a:solidFill>
                <a:latin typeface="微软雅黑" panose="020B0503020204020204" pitchFamily="34" charset="-122"/>
                <a:ea typeface="微软雅黑" panose="020B0503020204020204" pitchFamily="34" charset="-122"/>
              </a:rPr>
              <a:t>结结构，分离电池内部产生的光生载流子</a:t>
            </a:r>
          </a:p>
        </p:txBody>
      </p:sp>
      <p:pic>
        <p:nvPicPr>
          <p:cNvPr id="19" name="Picture 1"/>
          <p:cNvPicPr>
            <a:picLocks noChangeAspect="1" noChangeArrowheads="1"/>
          </p:cNvPicPr>
          <p:nvPr/>
        </p:nvPicPr>
        <p:blipFill>
          <a:blip r:embed="rId4"/>
          <a:srcRect/>
          <a:stretch>
            <a:fillRect/>
          </a:stretch>
        </p:blipFill>
        <p:spPr bwMode="auto">
          <a:xfrm>
            <a:off x="0" y="1500174"/>
            <a:ext cx="3444328" cy="2143140"/>
          </a:xfrm>
          <a:prstGeom prst="rect">
            <a:avLst/>
          </a:prstGeom>
          <a:noFill/>
          <a:ln w="9525">
            <a:noFill/>
            <a:miter lim="800000"/>
            <a:headEnd/>
            <a:tailEnd/>
          </a:ln>
          <a:effectLst/>
        </p:spPr>
      </p:pic>
      <p:pic>
        <p:nvPicPr>
          <p:cNvPr id="20" name="Picture 6"/>
          <p:cNvPicPr>
            <a:picLocks noChangeAspect="1" noChangeArrowheads="1"/>
          </p:cNvPicPr>
          <p:nvPr/>
        </p:nvPicPr>
        <p:blipFill>
          <a:blip r:embed="rId5"/>
          <a:srcRect/>
          <a:stretch>
            <a:fillRect/>
          </a:stretch>
        </p:blipFill>
        <p:spPr bwMode="auto">
          <a:xfrm>
            <a:off x="3357237" y="1918642"/>
            <a:ext cx="2928958" cy="1789113"/>
          </a:xfrm>
          <a:prstGeom prst="rect">
            <a:avLst/>
          </a:prstGeom>
          <a:noFill/>
          <a:ln w="9525" algn="ctr">
            <a:noFill/>
            <a:miter lim="800000"/>
            <a:headEnd/>
            <a:tailEnd/>
          </a:ln>
        </p:spPr>
      </p:pic>
      <p:pic>
        <p:nvPicPr>
          <p:cNvPr id="2" name="图片 1"/>
          <p:cNvPicPr/>
          <p:nvPr/>
        </p:nvPicPr>
        <p:blipFill>
          <a:blip r:embed="rId6"/>
          <a:stretch>
            <a:fillRect/>
          </a:stretch>
        </p:blipFill>
        <p:spPr>
          <a:xfrm>
            <a:off x="6882130" y="4582795"/>
            <a:ext cx="1800013" cy="1800013"/>
          </a:xfrm>
          <a:prstGeom prst="rect">
            <a:avLst/>
          </a:prstGeom>
        </p:spPr>
      </p:pic>
      <p:pic>
        <p:nvPicPr>
          <p:cNvPr id="3" name="图片 2"/>
          <p:cNvPicPr/>
          <p:nvPr/>
        </p:nvPicPr>
        <p:blipFill>
          <a:blip r:embed="rId7"/>
          <a:stretch>
            <a:fillRect/>
          </a:stretch>
        </p:blipFill>
        <p:spPr>
          <a:xfrm>
            <a:off x="5081905" y="4582795"/>
            <a:ext cx="1800013" cy="1800013"/>
          </a:xfrm>
          <a:prstGeom prst="rect">
            <a:avLst/>
          </a:prstGeom>
        </p:spPr>
      </p:pic>
      <p:pic>
        <p:nvPicPr>
          <p:cNvPr id="4" name="图片 3"/>
          <p:cNvPicPr/>
          <p:nvPr/>
        </p:nvPicPr>
        <p:blipFill>
          <a:blip r:embed="rId8"/>
          <a:stretch>
            <a:fillRect/>
          </a:stretch>
        </p:blipFill>
        <p:spPr>
          <a:xfrm>
            <a:off x="319405" y="4582795"/>
            <a:ext cx="1800013" cy="1800013"/>
          </a:xfrm>
          <a:prstGeom prst="rect">
            <a:avLst/>
          </a:prstGeom>
        </p:spPr>
      </p:pic>
      <p:pic>
        <p:nvPicPr>
          <p:cNvPr id="5" name="图片 4"/>
          <p:cNvPicPr/>
          <p:nvPr/>
        </p:nvPicPr>
        <p:blipFill>
          <a:blip r:embed="rId9"/>
          <a:stretch>
            <a:fillRect/>
          </a:stretch>
        </p:blipFill>
        <p:spPr>
          <a:xfrm>
            <a:off x="2119630" y="4582795"/>
            <a:ext cx="1800013" cy="1800013"/>
          </a:xfrm>
          <a:prstGeom prst="rect">
            <a:avLst/>
          </a:prstGeom>
        </p:spPr>
      </p:pic>
      <p:sp>
        <p:nvSpPr>
          <p:cNvPr id="23" name="Text Box 22"/>
          <p:cNvSpPr txBox="1">
            <a:spLocks noChangeArrowheads="1"/>
          </p:cNvSpPr>
          <p:nvPr/>
        </p:nvSpPr>
        <p:spPr bwMode="auto">
          <a:xfrm>
            <a:off x="1644015" y="4183063"/>
            <a:ext cx="1097280" cy="337185"/>
          </a:xfrm>
          <a:prstGeom prst="rect">
            <a:avLst/>
          </a:prstGeom>
          <a:noFill/>
          <a:ln w="9525">
            <a:noFill/>
            <a:miter lim="800000"/>
          </a:ln>
        </p:spPr>
        <p:txBody>
          <a:bodyPr wrap="square">
            <a:spAutoFit/>
          </a:bodyPr>
          <a:lstStyle/>
          <a:p>
            <a:pPr lvl="0" algn="l"/>
            <a:r>
              <a:rPr lang="zh-CN" altLang="en-US" sz="1600">
                <a:solidFill>
                  <a:schemeClr val="tx1">
                    <a:lumMod val="50000"/>
                  </a:schemeClr>
                </a:solidFill>
                <a:latin typeface="微软雅黑" panose="020B0503020204020204" pitchFamily="34" charset="-122"/>
                <a:ea typeface="微软雅黑" panose="020B0503020204020204" pitchFamily="34" charset="-122"/>
                <a:sym typeface="+mn-ea"/>
              </a:rPr>
              <a:t>单面电池</a:t>
            </a:r>
          </a:p>
        </p:txBody>
      </p:sp>
      <p:sp>
        <p:nvSpPr>
          <p:cNvPr id="6" name="Text Box 22"/>
          <p:cNvSpPr txBox="1">
            <a:spLocks noChangeArrowheads="1"/>
          </p:cNvSpPr>
          <p:nvPr/>
        </p:nvSpPr>
        <p:spPr bwMode="auto">
          <a:xfrm>
            <a:off x="6257290" y="4183063"/>
            <a:ext cx="1097280" cy="337185"/>
          </a:xfrm>
          <a:prstGeom prst="rect">
            <a:avLst/>
          </a:prstGeom>
          <a:noFill/>
          <a:ln w="9525">
            <a:noFill/>
            <a:miter lim="800000"/>
          </a:ln>
        </p:spPr>
        <p:txBody>
          <a:bodyPr wrap="square">
            <a:spAutoFit/>
          </a:bodyPr>
          <a:lstStyle/>
          <a:p>
            <a:pPr lvl="0" algn="l"/>
            <a:r>
              <a:rPr lang="zh-CN" altLang="en-US" sz="1600">
                <a:solidFill>
                  <a:schemeClr val="tx1">
                    <a:lumMod val="50000"/>
                  </a:schemeClr>
                </a:solidFill>
                <a:latin typeface="微软雅黑" panose="020B0503020204020204" pitchFamily="34" charset="-122"/>
                <a:ea typeface="微软雅黑" panose="020B0503020204020204" pitchFamily="34" charset="-122"/>
                <a:sym typeface="+mn-ea"/>
              </a:rPr>
              <a:t>双面电池</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25" name="文本框 24"/>
          <p:cNvSpPr txBox="1"/>
          <p:nvPr/>
        </p:nvSpPr>
        <p:spPr>
          <a:xfrm>
            <a:off x="194310" y="243840"/>
            <a:ext cx="4404995" cy="460375"/>
          </a:xfrm>
          <a:prstGeom prst="rect">
            <a:avLst/>
          </a:prstGeom>
          <a:noFill/>
        </p:spPr>
        <p:txBody>
          <a:bodyPr wrap="square" rtlCol="0">
            <a:spAutoFit/>
          </a:bodyPr>
          <a:lstStyle/>
          <a:p>
            <a:r>
              <a:rPr lang="zh-CN" altLang="en-US" sz="2400" b="1" noProof="0" smtClean="0">
                <a:ln>
                  <a:noFill/>
                </a:ln>
                <a:solidFill>
                  <a:schemeClr val="tx1"/>
                </a:solidFill>
                <a:effectLst/>
                <a:uLnTx/>
                <a:uFillTx/>
                <a:latin typeface="微软雅黑" panose="020B0503020204020204" pitchFamily="34" charset="-122"/>
                <a:ea typeface="微软雅黑" panose="020B0503020204020204" pitchFamily="34" charset="-122"/>
                <a:cs typeface="+mj-cs"/>
                <a:sym typeface="+mn-ea"/>
              </a:rPr>
              <a:t>组件结构</a:t>
            </a:r>
          </a:p>
        </p:txBody>
      </p:sp>
      <p:pic>
        <p:nvPicPr>
          <p:cNvPr id="57" name="Picture 5"/>
          <p:cNvPicPr>
            <a:picLocks noChangeAspect="1" noChangeArrowheads="1"/>
          </p:cNvPicPr>
          <p:nvPr/>
        </p:nvPicPr>
        <p:blipFill>
          <a:blip r:embed="rId4" cstate="print"/>
          <a:srcRect/>
          <a:stretch>
            <a:fillRect/>
          </a:stretch>
        </p:blipFill>
        <p:spPr bwMode="auto">
          <a:xfrm>
            <a:off x="7446" y="4171756"/>
            <a:ext cx="6024562" cy="2209800"/>
          </a:xfrm>
          <a:prstGeom prst="rect">
            <a:avLst/>
          </a:prstGeom>
          <a:noFill/>
          <a:ln w="9525" algn="ctr">
            <a:noFill/>
            <a:miter lim="800000"/>
            <a:headEnd/>
            <a:tailEnd/>
          </a:ln>
        </p:spPr>
      </p:pic>
      <p:sp>
        <p:nvSpPr>
          <p:cNvPr id="58" name="TextBox 57"/>
          <p:cNvSpPr txBox="1"/>
          <p:nvPr/>
        </p:nvSpPr>
        <p:spPr>
          <a:xfrm>
            <a:off x="38879" y="3819867"/>
            <a:ext cx="785818" cy="33718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边框</a:t>
            </a:r>
          </a:p>
        </p:txBody>
      </p:sp>
      <p:sp>
        <p:nvSpPr>
          <p:cNvPr id="59" name="TextBox 58"/>
          <p:cNvSpPr txBox="1"/>
          <p:nvPr/>
        </p:nvSpPr>
        <p:spPr>
          <a:xfrm>
            <a:off x="1169824" y="3819867"/>
            <a:ext cx="785818" cy="33718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玻璃</a:t>
            </a:r>
          </a:p>
        </p:txBody>
      </p:sp>
      <p:sp>
        <p:nvSpPr>
          <p:cNvPr id="60" name="TextBox 59"/>
          <p:cNvSpPr txBox="1"/>
          <p:nvPr/>
        </p:nvSpPr>
        <p:spPr>
          <a:xfrm>
            <a:off x="4105910" y="3820160"/>
            <a:ext cx="963295" cy="33718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电池片</a:t>
            </a:r>
          </a:p>
        </p:txBody>
      </p:sp>
      <p:sp>
        <p:nvSpPr>
          <p:cNvPr id="61" name="TextBox 60"/>
          <p:cNvSpPr txBox="1"/>
          <p:nvPr/>
        </p:nvSpPr>
        <p:spPr>
          <a:xfrm>
            <a:off x="33020" y="6410960"/>
            <a:ext cx="1148715" cy="33718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涂锡铜带</a:t>
            </a:r>
          </a:p>
        </p:txBody>
      </p:sp>
      <p:sp>
        <p:nvSpPr>
          <p:cNvPr id="62" name="TextBox 61"/>
          <p:cNvSpPr txBox="1"/>
          <p:nvPr/>
        </p:nvSpPr>
        <p:spPr>
          <a:xfrm>
            <a:off x="1981835" y="6444615"/>
            <a:ext cx="895350" cy="33718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接线盒</a:t>
            </a:r>
          </a:p>
        </p:txBody>
      </p:sp>
      <p:sp>
        <p:nvSpPr>
          <p:cNvPr id="63" name="TextBox 62"/>
          <p:cNvSpPr txBox="1"/>
          <p:nvPr/>
        </p:nvSpPr>
        <p:spPr>
          <a:xfrm>
            <a:off x="3405978" y="6444421"/>
            <a:ext cx="1357322" cy="33718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背板</a:t>
            </a:r>
          </a:p>
        </p:txBody>
      </p:sp>
      <p:sp>
        <p:nvSpPr>
          <p:cNvPr id="64" name="TextBox 63"/>
          <p:cNvSpPr txBox="1"/>
          <p:nvPr/>
        </p:nvSpPr>
        <p:spPr>
          <a:xfrm>
            <a:off x="4472186" y="6444421"/>
            <a:ext cx="1607469" cy="33718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硅胶</a:t>
            </a:r>
          </a:p>
        </p:txBody>
      </p:sp>
      <p:sp>
        <p:nvSpPr>
          <p:cNvPr id="11" name="TextBox 10"/>
          <p:cNvSpPr txBox="1"/>
          <p:nvPr/>
        </p:nvSpPr>
        <p:spPr>
          <a:xfrm>
            <a:off x="2486660" y="3820160"/>
            <a:ext cx="1098550" cy="337185"/>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EVA/POE</a:t>
            </a:r>
          </a:p>
        </p:txBody>
      </p:sp>
      <p:pic>
        <p:nvPicPr>
          <p:cNvPr id="5" name="图片 4"/>
          <p:cNvPicPr>
            <a:picLocks noChangeAspect="1"/>
          </p:cNvPicPr>
          <p:nvPr/>
        </p:nvPicPr>
        <p:blipFill>
          <a:blip r:embed="rId5"/>
          <a:stretch>
            <a:fillRect/>
          </a:stretch>
        </p:blipFill>
        <p:spPr>
          <a:xfrm>
            <a:off x="5575300" y="861060"/>
            <a:ext cx="3425190" cy="3855085"/>
          </a:xfrm>
          <a:prstGeom prst="round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18436" name="标题 1"/>
          <p:cNvSpPr txBox="1"/>
          <p:nvPr/>
        </p:nvSpPr>
        <p:spPr bwMode="auto">
          <a:xfrm>
            <a:off x="187960" y="295910"/>
            <a:ext cx="3544570" cy="394970"/>
          </a:xfrm>
          <a:prstGeom prst="rect">
            <a:avLst/>
          </a:prstGeom>
          <a:noFill/>
          <a:ln w="9525">
            <a:noFill/>
            <a:miter lim="800000"/>
          </a:ln>
        </p:spPr>
        <p:txBody>
          <a:bodyPr anchor="b"/>
          <a:lstStyle/>
          <a:p>
            <a:pPr eaLnBrk="0" hangingPunct="0"/>
            <a:r>
              <a:rPr lang="zh-CN" altLang="en-US" sz="2400"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组件工艺流程</a:t>
            </a:r>
          </a:p>
        </p:txBody>
      </p:sp>
      <p:sp>
        <p:nvSpPr>
          <p:cNvPr id="98" name="Freeform 80"/>
          <p:cNvSpPr/>
          <p:nvPr/>
        </p:nvSpPr>
        <p:spPr>
          <a:xfrm>
            <a:off x="5922645" y="4939030"/>
            <a:ext cx="1327785" cy="1416685"/>
          </a:xfrm>
          <a:custGeom>
            <a:avLst/>
            <a:gdLst>
              <a:gd name="connsiteX0" fmla="*/ 0 w 1182172"/>
              <a:gd name="connsiteY0" fmla="*/ 118217 h 1524000"/>
              <a:gd name="connsiteX1" fmla="*/ 34625 w 1182172"/>
              <a:gd name="connsiteY1" fmla="*/ 34625 h 1524000"/>
              <a:gd name="connsiteX2" fmla="*/ 118217 w 1182172"/>
              <a:gd name="connsiteY2" fmla="*/ 0 h 1524000"/>
              <a:gd name="connsiteX3" fmla="*/ 1063955 w 1182172"/>
              <a:gd name="connsiteY3" fmla="*/ 0 h 1524000"/>
              <a:gd name="connsiteX4" fmla="*/ 1147547 w 1182172"/>
              <a:gd name="connsiteY4" fmla="*/ 34625 h 1524000"/>
              <a:gd name="connsiteX5" fmla="*/ 1182172 w 1182172"/>
              <a:gd name="connsiteY5" fmla="*/ 118217 h 1524000"/>
              <a:gd name="connsiteX6" fmla="*/ 1182172 w 1182172"/>
              <a:gd name="connsiteY6" fmla="*/ 1405783 h 1524000"/>
              <a:gd name="connsiteX7" fmla="*/ 1147547 w 1182172"/>
              <a:gd name="connsiteY7" fmla="*/ 1489375 h 1524000"/>
              <a:gd name="connsiteX8" fmla="*/ 1063955 w 1182172"/>
              <a:gd name="connsiteY8" fmla="*/ 1524000 h 1524000"/>
              <a:gd name="connsiteX9" fmla="*/ 118217 w 1182172"/>
              <a:gd name="connsiteY9" fmla="*/ 1524000 h 1524000"/>
              <a:gd name="connsiteX10" fmla="*/ 34625 w 1182172"/>
              <a:gd name="connsiteY10" fmla="*/ 1489375 h 1524000"/>
              <a:gd name="connsiteX11" fmla="*/ 0 w 1182172"/>
              <a:gd name="connsiteY11" fmla="*/ 1405783 h 1524000"/>
              <a:gd name="connsiteX12" fmla="*/ 0 w 1182172"/>
              <a:gd name="connsiteY12" fmla="*/ 118217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2172" h="1524000">
                <a:moveTo>
                  <a:pt x="0" y="118217"/>
                </a:moveTo>
                <a:cubicBezTo>
                  <a:pt x="0" y="86864"/>
                  <a:pt x="12455" y="56795"/>
                  <a:pt x="34625" y="34625"/>
                </a:cubicBezTo>
                <a:cubicBezTo>
                  <a:pt x="56795" y="12455"/>
                  <a:pt x="86864" y="0"/>
                  <a:pt x="118217" y="0"/>
                </a:cubicBezTo>
                <a:lnTo>
                  <a:pt x="1063955" y="0"/>
                </a:lnTo>
                <a:cubicBezTo>
                  <a:pt x="1095308" y="0"/>
                  <a:pt x="1125377" y="12455"/>
                  <a:pt x="1147547" y="34625"/>
                </a:cubicBezTo>
                <a:cubicBezTo>
                  <a:pt x="1169717" y="56795"/>
                  <a:pt x="1182172" y="86864"/>
                  <a:pt x="1182172" y="118217"/>
                </a:cubicBezTo>
                <a:lnTo>
                  <a:pt x="1182172" y="1405783"/>
                </a:lnTo>
                <a:cubicBezTo>
                  <a:pt x="1182172" y="1437136"/>
                  <a:pt x="1169717" y="1467205"/>
                  <a:pt x="1147547" y="1489375"/>
                </a:cubicBezTo>
                <a:cubicBezTo>
                  <a:pt x="1125377" y="1511545"/>
                  <a:pt x="1095308" y="1524000"/>
                  <a:pt x="1063955" y="1524000"/>
                </a:cubicBezTo>
                <a:lnTo>
                  <a:pt x="118217" y="1524000"/>
                </a:lnTo>
                <a:cubicBezTo>
                  <a:pt x="86864" y="1524000"/>
                  <a:pt x="56795" y="1511545"/>
                  <a:pt x="34625" y="1489375"/>
                </a:cubicBezTo>
                <a:cubicBezTo>
                  <a:pt x="12455" y="1467205"/>
                  <a:pt x="0" y="1437136"/>
                  <a:pt x="0" y="1405783"/>
                </a:cubicBezTo>
                <a:lnTo>
                  <a:pt x="0" y="118217"/>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635" tIns="114635" rIns="114635" bIns="114635" numCol="1" spcCol="1270" anchor="ctr" anchorCtr="0">
            <a:noAutofit/>
          </a:bodyPr>
          <a:lstStyle/>
          <a:p>
            <a:pPr lvl="0" algn="ctr" defTabSz="933450">
              <a:lnSpc>
                <a:spcPct val="90000"/>
              </a:lnSpc>
              <a:spcBef>
                <a:spcPct val="0"/>
              </a:spcBef>
              <a:spcAft>
                <a:spcPct val="35000"/>
              </a:spcAft>
            </a:pPr>
            <a:endParaRPr lang="en-GB" sz="2100" kern="1200" dirty="0">
              <a:latin typeface="微软雅黑" panose="020B0503020204020204" pitchFamily="34" charset="-122"/>
              <a:ea typeface="微软雅黑" panose="020B0503020204020204" pitchFamily="34" charset="-122"/>
            </a:endParaRPr>
          </a:p>
        </p:txBody>
      </p:sp>
      <p:sp>
        <p:nvSpPr>
          <p:cNvPr id="13" name="6 Forma libre"/>
          <p:cNvSpPr/>
          <p:nvPr/>
        </p:nvSpPr>
        <p:spPr>
          <a:xfrm>
            <a:off x="2480310" y="1014730"/>
            <a:ext cx="2822575" cy="1478280"/>
          </a:xfrm>
          <a:custGeom>
            <a:avLst/>
            <a:gdLst>
              <a:gd name="connsiteX0" fmla="*/ 0 w 3003441"/>
              <a:gd name="connsiteY0" fmla="*/ 147814 h 1478139"/>
              <a:gd name="connsiteX1" fmla="*/ 147814 w 3003441"/>
              <a:gd name="connsiteY1" fmla="*/ 0 h 1478139"/>
              <a:gd name="connsiteX2" fmla="*/ 2855627 w 3003441"/>
              <a:gd name="connsiteY2" fmla="*/ 0 h 1478139"/>
              <a:gd name="connsiteX3" fmla="*/ 3003441 w 3003441"/>
              <a:gd name="connsiteY3" fmla="*/ 147814 h 1478139"/>
              <a:gd name="connsiteX4" fmla="*/ 3003441 w 3003441"/>
              <a:gd name="connsiteY4" fmla="*/ 1330325 h 1478139"/>
              <a:gd name="connsiteX5" fmla="*/ 2855627 w 3003441"/>
              <a:gd name="connsiteY5" fmla="*/ 1478139 h 1478139"/>
              <a:gd name="connsiteX6" fmla="*/ 147814 w 3003441"/>
              <a:gd name="connsiteY6" fmla="*/ 1478139 h 1478139"/>
              <a:gd name="connsiteX7" fmla="*/ 0 w 3003441"/>
              <a:gd name="connsiteY7" fmla="*/ 1330325 h 1478139"/>
              <a:gd name="connsiteX8" fmla="*/ 0 w 3003441"/>
              <a:gd name="connsiteY8" fmla="*/ 147814 h 147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441" h="1478139">
                <a:moveTo>
                  <a:pt x="0" y="147814"/>
                </a:moveTo>
                <a:cubicBezTo>
                  <a:pt x="0" y="66179"/>
                  <a:pt x="66179" y="0"/>
                  <a:pt x="147814" y="0"/>
                </a:cubicBezTo>
                <a:lnTo>
                  <a:pt x="2855627" y="0"/>
                </a:lnTo>
                <a:cubicBezTo>
                  <a:pt x="2937262" y="0"/>
                  <a:pt x="3003441" y="66179"/>
                  <a:pt x="3003441" y="147814"/>
                </a:cubicBezTo>
                <a:lnTo>
                  <a:pt x="3003441" y="1330325"/>
                </a:lnTo>
                <a:cubicBezTo>
                  <a:pt x="3003441" y="1411960"/>
                  <a:pt x="2937262" y="1478139"/>
                  <a:pt x="2855627" y="1478139"/>
                </a:cubicBezTo>
                <a:lnTo>
                  <a:pt x="147814" y="1478139"/>
                </a:lnTo>
                <a:cubicBezTo>
                  <a:pt x="66179" y="1478139"/>
                  <a:pt x="0" y="1411960"/>
                  <a:pt x="0" y="1330325"/>
                </a:cubicBezTo>
                <a:lnTo>
                  <a:pt x="0" y="147814"/>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9033" tIns="249033" rIns="249033" bIns="249033" numCol="1" spcCol="1270" anchor="ctr" anchorCtr="0">
            <a:noAutofit/>
          </a:bodyPr>
          <a:lstStyle/>
          <a:p>
            <a:pPr lvl="0" algn="ctr" defTabSz="2400300">
              <a:lnSpc>
                <a:spcPct val="90000"/>
              </a:lnSpc>
              <a:spcBef>
                <a:spcPct val="0"/>
              </a:spcBef>
              <a:spcAft>
                <a:spcPct val="35000"/>
              </a:spcAft>
            </a:pPr>
            <a:endParaRPr lang="en-GB" sz="5400" kern="1200" dirty="0">
              <a:latin typeface="微软雅黑" panose="020B0503020204020204" pitchFamily="34" charset="-122"/>
              <a:ea typeface="微软雅黑" panose="020B0503020204020204" pitchFamily="34" charset="-122"/>
            </a:endParaRPr>
          </a:p>
        </p:txBody>
      </p:sp>
      <p:sp>
        <p:nvSpPr>
          <p:cNvPr id="14" name="7 Forma libre"/>
          <p:cNvSpPr/>
          <p:nvPr/>
        </p:nvSpPr>
        <p:spPr>
          <a:xfrm rot="45136">
            <a:off x="5401754" y="1618727"/>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15" name="8 Forma libre"/>
          <p:cNvSpPr/>
          <p:nvPr/>
        </p:nvSpPr>
        <p:spPr>
          <a:xfrm>
            <a:off x="5680710" y="1007745"/>
            <a:ext cx="1371600" cy="1478280"/>
          </a:xfrm>
          <a:custGeom>
            <a:avLst/>
            <a:gdLst>
              <a:gd name="connsiteX0" fmla="*/ 0 w 1128879"/>
              <a:gd name="connsiteY0" fmla="*/ 112888 h 1478139"/>
              <a:gd name="connsiteX1" fmla="*/ 112888 w 1128879"/>
              <a:gd name="connsiteY1" fmla="*/ 0 h 1478139"/>
              <a:gd name="connsiteX2" fmla="*/ 1015991 w 1128879"/>
              <a:gd name="connsiteY2" fmla="*/ 0 h 1478139"/>
              <a:gd name="connsiteX3" fmla="*/ 1128879 w 1128879"/>
              <a:gd name="connsiteY3" fmla="*/ 112888 h 1478139"/>
              <a:gd name="connsiteX4" fmla="*/ 1128879 w 1128879"/>
              <a:gd name="connsiteY4" fmla="*/ 1365251 h 1478139"/>
              <a:gd name="connsiteX5" fmla="*/ 1015991 w 1128879"/>
              <a:gd name="connsiteY5" fmla="*/ 1478139 h 1478139"/>
              <a:gd name="connsiteX6" fmla="*/ 112888 w 1128879"/>
              <a:gd name="connsiteY6" fmla="*/ 1478139 h 1478139"/>
              <a:gd name="connsiteX7" fmla="*/ 0 w 1128879"/>
              <a:gd name="connsiteY7" fmla="*/ 1365251 h 1478139"/>
              <a:gd name="connsiteX8" fmla="*/ 0 w 1128879"/>
              <a:gd name="connsiteY8" fmla="*/ 112888 h 147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879" h="1478139">
                <a:moveTo>
                  <a:pt x="0" y="112888"/>
                </a:moveTo>
                <a:cubicBezTo>
                  <a:pt x="0" y="50542"/>
                  <a:pt x="50542" y="0"/>
                  <a:pt x="112888" y="0"/>
                </a:cubicBezTo>
                <a:lnTo>
                  <a:pt x="1015991" y="0"/>
                </a:lnTo>
                <a:cubicBezTo>
                  <a:pt x="1078337" y="0"/>
                  <a:pt x="1128879" y="50542"/>
                  <a:pt x="1128879" y="112888"/>
                </a:cubicBezTo>
                <a:lnTo>
                  <a:pt x="1128879" y="1365251"/>
                </a:lnTo>
                <a:cubicBezTo>
                  <a:pt x="1128879" y="1427597"/>
                  <a:pt x="1078337" y="1478139"/>
                  <a:pt x="1015991" y="1478139"/>
                </a:cubicBezTo>
                <a:lnTo>
                  <a:pt x="112888" y="1478139"/>
                </a:lnTo>
                <a:cubicBezTo>
                  <a:pt x="50542" y="1478139"/>
                  <a:pt x="0" y="1427597"/>
                  <a:pt x="0" y="1365251"/>
                </a:cubicBezTo>
                <a:lnTo>
                  <a:pt x="0" y="112888"/>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3094" tIns="273094" rIns="273094" bIns="273094" numCol="1" spcCol="1270" anchor="ctr" anchorCtr="0">
            <a:noAutofit/>
          </a:bodyPr>
          <a:lstStyle/>
          <a:p>
            <a:pPr lvl="0" algn="ctr" defTabSz="2800350">
              <a:lnSpc>
                <a:spcPct val="90000"/>
              </a:lnSpc>
              <a:spcBef>
                <a:spcPct val="0"/>
              </a:spcBef>
              <a:spcAft>
                <a:spcPct val="35000"/>
              </a:spcAft>
            </a:pPr>
            <a:endParaRPr lang="en-GB" sz="6300" kern="1200" dirty="0">
              <a:latin typeface="微软雅黑" panose="020B0503020204020204" pitchFamily="34" charset="-122"/>
              <a:ea typeface="微软雅黑" panose="020B0503020204020204" pitchFamily="34" charset="-122"/>
            </a:endParaRPr>
          </a:p>
        </p:txBody>
      </p:sp>
      <p:sp>
        <p:nvSpPr>
          <p:cNvPr id="16" name="12 Forma libre"/>
          <p:cNvSpPr/>
          <p:nvPr/>
        </p:nvSpPr>
        <p:spPr>
          <a:xfrm>
            <a:off x="7132755" y="1606833"/>
            <a:ext cx="239322" cy="279962"/>
          </a:xfrm>
          <a:custGeom>
            <a:avLst/>
            <a:gdLst>
              <a:gd name="connsiteX0" fmla="*/ 0 w 239322"/>
              <a:gd name="connsiteY0" fmla="*/ 55992 h 279962"/>
              <a:gd name="connsiteX1" fmla="*/ 119661 w 239322"/>
              <a:gd name="connsiteY1" fmla="*/ 55992 h 279962"/>
              <a:gd name="connsiteX2" fmla="*/ 119661 w 239322"/>
              <a:gd name="connsiteY2" fmla="*/ 0 h 279962"/>
              <a:gd name="connsiteX3" fmla="*/ 239322 w 239322"/>
              <a:gd name="connsiteY3" fmla="*/ 139981 h 279962"/>
              <a:gd name="connsiteX4" fmla="*/ 119661 w 239322"/>
              <a:gd name="connsiteY4" fmla="*/ 279962 h 279962"/>
              <a:gd name="connsiteX5" fmla="*/ 119661 w 239322"/>
              <a:gd name="connsiteY5" fmla="*/ 223970 h 279962"/>
              <a:gd name="connsiteX6" fmla="*/ 0 w 239322"/>
              <a:gd name="connsiteY6" fmla="*/ 223970 h 279962"/>
              <a:gd name="connsiteX7" fmla="*/ 0 w 239322"/>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22" h="279962">
                <a:moveTo>
                  <a:pt x="0" y="55992"/>
                </a:moveTo>
                <a:lnTo>
                  <a:pt x="119661" y="55992"/>
                </a:lnTo>
                <a:lnTo>
                  <a:pt x="119661" y="0"/>
                </a:lnTo>
                <a:lnTo>
                  <a:pt x="239322" y="139981"/>
                </a:lnTo>
                <a:lnTo>
                  <a:pt x="119661" y="279962"/>
                </a:lnTo>
                <a:lnTo>
                  <a:pt x="119661"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71797" bIns="55992"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17" name="29 Forma libre"/>
          <p:cNvSpPr/>
          <p:nvPr/>
        </p:nvSpPr>
        <p:spPr>
          <a:xfrm>
            <a:off x="445770" y="2978150"/>
            <a:ext cx="1640205" cy="1478280"/>
          </a:xfrm>
          <a:custGeom>
            <a:avLst/>
            <a:gdLst>
              <a:gd name="connsiteX0" fmla="*/ 0 w 1471923"/>
              <a:gd name="connsiteY0" fmla="*/ 147192 h 1478139"/>
              <a:gd name="connsiteX1" fmla="*/ 147192 w 1471923"/>
              <a:gd name="connsiteY1" fmla="*/ 0 h 1478139"/>
              <a:gd name="connsiteX2" fmla="*/ 1324731 w 1471923"/>
              <a:gd name="connsiteY2" fmla="*/ 0 h 1478139"/>
              <a:gd name="connsiteX3" fmla="*/ 1471923 w 1471923"/>
              <a:gd name="connsiteY3" fmla="*/ 147192 h 1478139"/>
              <a:gd name="connsiteX4" fmla="*/ 1471923 w 1471923"/>
              <a:gd name="connsiteY4" fmla="*/ 1330947 h 1478139"/>
              <a:gd name="connsiteX5" fmla="*/ 1324731 w 1471923"/>
              <a:gd name="connsiteY5" fmla="*/ 1478139 h 1478139"/>
              <a:gd name="connsiteX6" fmla="*/ 147192 w 1471923"/>
              <a:gd name="connsiteY6" fmla="*/ 1478139 h 1478139"/>
              <a:gd name="connsiteX7" fmla="*/ 0 w 1471923"/>
              <a:gd name="connsiteY7" fmla="*/ 1330947 h 1478139"/>
              <a:gd name="connsiteX8" fmla="*/ 0 w 1471923"/>
              <a:gd name="connsiteY8" fmla="*/ 147192 h 147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923" h="1478139">
                <a:moveTo>
                  <a:pt x="0" y="147192"/>
                </a:moveTo>
                <a:cubicBezTo>
                  <a:pt x="0" y="65900"/>
                  <a:pt x="65900" y="0"/>
                  <a:pt x="147192" y="0"/>
                </a:cubicBezTo>
                <a:lnTo>
                  <a:pt x="1324731" y="0"/>
                </a:lnTo>
                <a:cubicBezTo>
                  <a:pt x="1406023" y="0"/>
                  <a:pt x="1471923" y="65900"/>
                  <a:pt x="1471923" y="147192"/>
                </a:cubicBezTo>
                <a:lnTo>
                  <a:pt x="1471923" y="1330947"/>
                </a:lnTo>
                <a:cubicBezTo>
                  <a:pt x="1471923" y="1412239"/>
                  <a:pt x="1406023" y="1478139"/>
                  <a:pt x="1324731" y="1478139"/>
                </a:cubicBezTo>
                <a:lnTo>
                  <a:pt x="147192" y="1478139"/>
                </a:lnTo>
                <a:cubicBezTo>
                  <a:pt x="65900" y="1478139"/>
                  <a:pt x="0" y="1412239"/>
                  <a:pt x="0" y="1330947"/>
                </a:cubicBezTo>
                <a:lnTo>
                  <a:pt x="0" y="147192"/>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3141" tIns="283141" rIns="283141" bIns="283141" numCol="1" spcCol="1270" anchor="ctr" anchorCtr="0">
            <a:noAutofit/>
          </a:bodyPr>
          <a:lstStyle/>
          <a:p>
            <a:pPr lvl="0" algn="ctr" defTabSz="2800350">
              <a:lnSpc>
                <a:spcPct val="90000"/>
              </a:lnSpc>
              <a:spcBef>
                <a:spcPct val="0"/>
              </a:spcBef>
              <a:spcAft>
                <a:spcPct val="35000"/>
              </a:spcAft>
            </a:pPr>
            <a:endParaRPr lang="en-GB" sz="6300" kern="1200" dirty="0">
              <a:latin typeface="微软雅黑" panose="020B0503020204020204" pitchFamily="34" charset="-122"/>
              <a:ea typeface="微软雅黑" panose="020B0503020204020204" pitchFamily="34" charset="-122"/>
            </a:endParaRPr>
          </a:p>
        </p:txBody>
      </p:sp>
      <p:sp>
        <p:nvSpPr>
          <p:cNvPr id="18" name="Freeform 68"/>
          <p:cNvSpPr/>
          <p:nvPr/>
        </p:nvSpPr>
        <p:spPr>
          <a:xfrm>
            <a:off x="4294505" y="2978150"/>
            <a:ext cx="1376045" cy="1478915"/>
          </a:xfrm>
          <a:custGeom>
            <a:avLst/>
            <a:gdLst>
              <a:gd name="connsiteX0" fmla="*/ 0 w 1524018"/>
              <a:gd name="connsiteY0" fmla="*/ 138847 h 1388473"/>
              <a:gd name="connsiteX1" fmla="*/ 40667 w 1524018"/>
              <a:gd name="connsiteY1" fmla="*/ 40667 h 1388473"/>
              <a:gd name="connsiteX2" fmla="*/ 138847 w 1524018"/>
              <a:gd name="connsiteY2" fmla="*/ 0 h 1388473"/>
              <a:gd name="connsiteX3" fmla="*/ 1385171 w 1524018"/>
              <a:gd name="connsiteY3" fmla="*/ 0 h 1388473"/>
              <a:gd name="connsiteX4" fmla="*/ 1483351 w 1524018"/>
              <a:gd name="connsiteY4" fmla="*/ 40667 h 1388473"/>
              <a:gd name="connsiteX5" fmla="*/ 1524018 w 1524018"/>
              <a:gd name="connsiteY5" fmla="*/ 138847 h 1388473"/>
              <a:gd name="connsiteX6" fmla="*/ 1524018 w 1524018"/>
              <a:gd name="connsiteY6" fmla="*/ 1249626 h 1388473"/>
              <a:gd name="connsiteX7" fmla="*/ 1483351 w 1524018"/>
              <a:gd name="connsiteY7" fmla="*/ 1347806 h 1388473"/>
              <a:gd name="connsiteX8" fmla="*/ 1385171 w 1524018"/>
              <a:gd name="connsiteY8" fmla="*/ 1388473 h 1388473"/>
              <a:gd name="connsiteX9" fmla="*/ 138847 w 1524018"/>
              <a:gd name="connsiteY9" fmla="*/ 1388473 h 1388473"/>
              <a:gd name="connsiteX10" fmla="*/ 40667 w 1524018"/>
              <a:gd name="connsiteY10" fmla="*/ 1347806 h 1388473"/>
              <a:gd name="connsiteX11" fmla="*/ 0 w 1524018"/>
              <a:gd name="connsiteY11" fmla="*/ 1249626 h 1388473"/>
              <a:gd name="connsiteX12" fmla="*/ 0 w 1524018"/>
              <a:gd name="connsiteY12" fmla="*/ 138847 h 13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18" h="1388473">
                <a:moveTo>
                  <a:pt x="0" y="138847"/>
                </a:moveTo>
                <a:cubicBezTo>
                  <a:pt x="0" y="102022"/>
                  <a:pt x="14629" y="66706"/>
                  <a:pt x="40667" y="40667"/>
                </a:cubicBezTo>
                <a:cubicBezTo>
                  <a:pt x="66706" y="14628"/>
                  <a:pt x="102022" y="0"/>
                  <a:pt x="138847" y="0"/>
                </a:cubicBezTo>
                <a:lnTo>
                  <a:pt x="1385171" y="0"/>
                </a:lnTo>
                <a:cubicBezTo>
                  <a:pt x="1421996" y="0"/>
                  <a:pt x="1457312" y="14629"/>
                  <a:pt x="1483351" y="40667"/>
                </a:cubicBezTo>
                <a:cubicBezTo>
                  <a:pt x="1509390" y="66706"/>
                  <a:pt x="1524018" y="102022"/>
                  <a:pt x="1524018" y="138847"/>
                </a:cubicBezTo>
                <a:lnTo>
                  <a:pt x="1524018" y="1249626"/>
                </a:lnTo>
                <a:cubicBezTo>
                  <a:pt x="1524018" y="1286451"/>
                  <a:pt x="1509390" y="1321767"/>
                  <a:pt x="1483351" y="1347806"/>
                </a:cubicBezTo>
                <a:cubicBezTo>
                  <a:pt x="1457312" y="1373845"/>
                  <a:pt x="1421996" y="1388473"/>
                  <a:pt x="1385171" y="1388473"/>
                </a:cubicBezTo>
                <a:lnTo>
                  <a:pt x="138847" y="1388473"/>
                </a:lnTo>
                <a:cubicBezTo>
                  <a:pt x="102022" y="1388473"/>
                  <a:pt x="66706" y="1373844"/>
                  <a:pt x="40667" y="1347806"/>
                </a:cubicBezTo>
                <a:cubicBezTo>
                  <a:pt x="14628" y="1321767"/>
                  <a:pt x="0" y="1286451"/>
                  <a:pt x="0" y="1249626"/>
                </a:cubicBezTo>
                <a:lnTo>
                  <a:pt x="0" y="138847"/>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727" tIns="139727" rIns="139727" bIns="139727" numCol="1" spcCol="1270" anchor="ctr" anchorCtr="0">
            <a:noAutofit/>
          </a:bodyPr>
          <a:lstStyle/>
          <a:p>
            <a:pPr lvl="0" algn="ctr" defTabSz="1155700">
              <a:lnSpc>
                <a:spcPct val="90000"/>
              </a:lnSpc>
              <a:spcBef>
                <a:spcPct val="0"/>
              </a:spcBef>
              <a:spcAft>
                <a:spcPct val="35000"/>
              </a:spcAft>
            </a:pPr>
            <a:endParaRPr lang="en-GB" sz="2600" kern="1200" dirty="0">
              <a:latin typeface="微软雅黑" panose="020B0503020204020204" pitchFamily="34" charset="-122"/>
              <a:ea typeface="微软雅黑" panose="020B0503020204020204" pitchFamily="34" charset="-122"/>
            </a:endParaRPr>
          </a:p>
        </p:txBody>
      </p:sp>
      <p:sp>
        <p:nvSpPr>
          <p:cNvPr id="19" name="Freeform 70"/>
          <p:cNvSpPr/>
          <p:nvPr/>
        </p:nvSpPr>
        <p:spPr>
          <a:xfrm>
            <a:off x="2465705" y="2981325"/>
            <a:ext cx="1453515" cy="1483995"/>
          </a:xfrm>
          <a:custGeom>
            <a:avLst/>
            <a:gdLst>
              <a:gd name="connsiteX0" fmla="*/ 0 w 1894055"/>
              <a:gd name="connsiteY0" fmla="*/ 138847 h 1388473"/>
              <a:gd name="connsiteX1" fmla="*/ 40667 w 1894055"/>
              <a:gd name="connsiteY1" fmla="*/ 40667 h 1388473"/>
              <a:gd name="connsiteX2" fmla="*/ 138847 w 1894055"/>
              <a:gd name="connsiteY2" fmla="*/ 0 h 1388473"/>
              <a:gd name="connsiteX3" fmla="*/ 1755208 w 1894055"/>
              <a:gd name="connsiteY3" fmla="*/ 0 h 1388473"/>
              <a:gd name="connsiteX4" fmla="*/ 1853388 w 1894055"/>
              <a:gd name="connsiteY4" fmla="*/ 40667 h 1388473"/>
              <a:gd name="connsiteX5" fmla="*/ 1894055 w 1894055"/>
              <a:gd name="connsiteY5" fmla="*/ 138847 h 1388473"/>
              <a:gd name="connsiteX6" fmla="*/ 1894055 w 1894055"/>
              <a:gd name="connsiteY6" fmla="*/ 1249626 h 1388473"/>
              <a:gd name="connsiteX7" fmla="*/ 1853388 w 1894055"/>
              <a:gd name="connsiteY7" fmla="*/ 1347806 h 1388473"/>
              <a:gd name="connsiteX8" fmla="*/ 1755208 w 1894055"/>
              <a:gd name="connsiteY8" fmla="*/ 1388473 h 1388473"/>
              <a:gd name="connsiteX9" fmla="*/ 138847 w 1894055"/>
              <a:gd name="connsiteY9" fmla="*/ 1388473 h 1388473"/>
              <a:gd name="connsiteX10" fmla="*/ 40667 w 1894055"/>
              <a:gd name="connsiteY10" fmla="*/ 1347806 h 1388473"/>
              <a:gd name="connsiteX11" fmla="*/ 0 w 1894055"/>
              <a:gd name="connsiteY11" fmla="*/ 1249626 h 1388473"/>
              <a:gd name="connsiteX12" fmla="*/ 0 w 1894055"/>
              <a:gd name="connsiteY12" fmla="*/ 138847 h 13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055" h="1388473">
                <a:moveTo>
                  <a:pt x="0" y="138847"/>
                </a:moveTo>
                <a:cubicBezTo>
                  <a:pt x="0" y="102022"/>
                  <a:pt x="14629" y="66706"/>
                  <a:pt x="40667" y="40667"/>
                </a:cubicBezTo>
                <a:cubicBezTo>
                  <a:pt x="66706" y="14628"/>
                  <a:pt x="102022" y="0"/>
                  <a:pt x="138847" y="0"/>
                </a:cubicBezTo>
                <a:lnTo>
                  <a:pt x="1755208" y="0"/>
                </a:lnTo>
                <a:cubicBezTo>
                  <a:pt x="1792033" y="0"/>
                  <a:pt x="1827349" y="14629"/>
                  <a:pt x="1853388" y="40667"/>
                </a:cubicBezTo>
                <a:cubicBezTo>
                  <a:pt x="1879427" y="66706"/>
                  <a:pt x="1894055" y="102022"/>
                  <a:pt x="1894055" y="138847"/>
                </a:cubicBezTo>
                <a:lnTo>
                  <a:pt x="1894055" y="1249626"/>
                </a:lnTo>
                <a:cubicBezTo>
                  <a:pt x="1894055" y="1286451"/>
                  <a:pt x="1879427" y="1321767"/>
                  <a:pt x="1853388" y="1347806"/>
                </a:cubicBezTo>
                <a:cubicBezTo>
                  <a:pt x="1827349" y="1373845"/>
                  <a:pt x="1792033" y="1388473"/>
                  <a:pt x="1755208" y="1388473"/>
                </a:cubicBezTo>
                <a:lnTo>
                  <a:pt x="138847" y="1388473"/>
                </a:lnTo>
                <a:cubicBezTo>
                  <a:pt x="102022" y="1388473"/>
                  <a:pt x="66706" y="1373844"/>
                  <a:pt x="40667" y="1347806"/>
                </a:cubicBezTo>
                <a:cubicBezTo>
                  <a:pt x="14628" y="1321767"/>
                  <a:pt x="0" y="1286451"/>
                  <a:pt x="0" y="1249626"/>
                </a:cubicBezTo>
                <a:lnTo>
                  <a:pt x="0" y="138847"/>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6397" tIns="166397" rIns="166397" bIns="166397" numCol="1" spcCol="1270" anchor="ctr" anchorCtr="0">
            <a:noAutofit/>
          </a:bodyPr>
          <a:lstStyle/>
          <a:p>
            <a:pPr lvl="0" algn="ctr" defTabSz="1466850">
              <a:lnSpc>
                <a:spcPct val="90000"/>
              </a:lnSpc>
              <a:spcBef>
                <a:spcPct val="0"/>
              </a:spcBef>
              <a:spcAft>
                <a:spcPct val="35000"/>
              </a:spcAft>
            </a:pPr>
            <a:endParaRPr lang="en-GB" sz="3300" kern="1200" dirty="0">
              <a:latin typeface="微软雅黑" panose="020B0503020204020204" pitchFamily="34" charset="-122"/>
              <a:ea typeface="微软雅黑" panose="020B0503020204020204" pitchFamily="34" charset="-122"/>
            </a:endParaRPr>
          </a:p>
        </p:txBody>
      </p:sp>
      <p:sp>
        <p:nvSpPr>
          <p:cNvPr id="20" name="Freeform 72"/>
          <p:cNvSpPr/>
          <p:nvPr/>
        </p:nvSpPr>
        <p:spPr>
          <a:xfrm>
            <a:off x="7630160" y="2956560"/>
            <a:ext cx="1314450" cy="1500505"/>
          </a:xfrm>
          <a:custGeom>
            <a:avLst/>
            <a:gdLst>
              <a:gd name="connsiteX0" fmla="*/ 0 w 1060400"/>
              <a:gd name="connsiteY0" fmla="*/ 106040 h 1388473"/>
              <a:gd name="connsiteX1" fmla="*/ 31059 w 1060400"/>
              <a:gd name="connsiteY1" fmla="*/ 31058 h 1388473"/>
              <a:gd name="connsiteX2" fmla="*/ 106041 w 1060400"/>
              <a:gd name="connsiteY2" fmla="*/ 0 h 1388473"/>
              <a:gd name="connsiteX3" fmla="*/ 954360 w 1060400"/>
              <a:gd name="connsiteY3" fmla="*/ 0 h 1388473"/>
              <a:gd name="connsiteX4" fmla="*/ 1029342 w 1060400"/>
              <a:gd name="connsiteY4" fmla="*/ 31059 h 1388473"/>
              <a:gd name="connsiteX5" fmla="*/ 1060400 w 1060400"/>
              <a:gd name="connsiteY5" fmla="*/ 106041 h 1388473"/>
              <a:gd name="connsiteX6" fmla="*/ 1060400 w 1060400"/>
              <a:gd name="connsiteY6" fmla="*/ 1282433 h 1388473"/>
              <a:gd name="connsiteX7" fmla="*/ 1029342 w 1060400"/>
              <a:gd name="connsiteY7" fmla="*/ 1357415 h 1388473"/>
              <a:gd name="connsiteX8" fmla="*/ 954360 w 1060400"/>
              <a:gd name="connsiteY8" fmla="*/ 1388473 h 1388473"/>
              <a:gd name="connsiteX9" fmla="*/ 106040 w 1060400"/>
              <a:gd name="connsiteY9" fmla="*/ 1388473 h 1388473"/>
              <a:gd name="connsiteX10" fmla="*/ 31058 w 1060400"/>
              <a:gd name="connsiteY10" fmla="*/ 1357415 h 1388473"/>
              <a:gd name="connsiteX11" fmla="*/ 0 w 1060400"/>
              <a:gd name="connsiteY11" fmla="*/ 1282433 h 1388473"/>
              <a:gd name="connsiteX12" fmla="*/ 0 w 1060400"/>
              <a:gd name="connsiteY12" fmla="*/ 106040 h 13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400" h="1388473">
                <a:moveTo>
                  <a:pt x="0" y="106040"/>
                </a:moveTo>
                <a:cubicBezTo>
                  <a:pt x="0" y="77916"/>
                  <a:pt x="11172" y="50945"/>
                  <a:pt x="31059" y="31058"/>
                </a:cubicBezTo>
                <a:cubicBezTo>
                  <a:pt x="50945" y="11172"/>
                  <a:pt x="77917" y="0"/>
                  <a:pt x="106041" y="0"/>
                </a:cubicBezTo>
                <a:lnTo>
                  <a:pt x="954360" y="0"/>
                </a:lnTo>
                <a:cubicBezTo>
                  <a:pt x="982484" y="0"/>
                  <a:pt x="1009455" y="11172"/>
                  <a:pt x="1029342" y="31059"/>
                </a:cubicBezTo>
                <a:cubicBezTo>
                  <a:pt x="1049228" y="50945"/>
                  <a:pt x="1060400" y="77917"/>
                  <a:pt x="1060400" y="106041"/>
                </a:cubicBezTo>
                <a:lnTo>
                  <a:pt x="1060400" y="1282433"/>
                </a:lnTo>
                <a:cubicBezTo>
                  <a:pt x="1060400" y="1310557"/>
                  <a:pt x="1049228" y="1337528"/>
                  <a:pt x="1029342" y="1357415"/>
                </a:cubicBezTo>
                <a:cubicBezTo>
                  <a:pt x="1009456" y="1377301"/>
                  <a:pt x="982484" y="1388473"/>
                  <a:pt x="954360" y="1388473"/>
                </a:cubicBezTo>
                <a:lnTo>
                  <a:pt x="106040" y="1388473"/>
                </a:lnTo>
                <a:cubicBezTo>
                  <a:pt x="77916" y="1388473"/>
                  <a:pt x="50945" y="1377301"/>
                  <a:pt x="31058" y="1357415"/>
                </a:cubicBezTo>
                <a:cubicBezTo>
                  <a:pt x="11172" y="1337529"/>
                  <a:pt x="0" y="1310557"/>
                  <a:pt x="0" y="1282433"/>
                </a:cubicBezTo>
                <a:lnTo>
                  <a:pt x="0" y="106040"/>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9658" tIns="259658" rIns="259658" bIns="259658" numCol="1" spcCol="1270" anchor="ctr" anchorCtr="0">
            <a:noAutofit/>
          </a:bodyPr>
          <a:lstStyle/>
          <a:p>
            <a:pPr lvl="0" algn="ctr" defTabSz="2667000">
              <a:lnSpc>
                <a:spcPct val="90000"/>
              </a:lnSpc>
              <a:spcBef>
                <a:spcPct val="0"/>
              </a:spcBef>
              <a:spcAft>
                <a:spcPct val="35000"/>
              </a:spcAft>
            </a:pPr>
            <a:endParaRPr lang="en-GB" sz="6000" kern="1200" dirty="0">
              <a:latin typeface="微软雅黑" panose="020B0503020204020204" pitchFamily="34" charset="-122"/>
              <a:ea typeface="微软雅黑" panose="020B0503020204020204" pitchFamily="34" charset="-122"/>
            </a:endParaRPr>
          </a:p>
        </p:txBody>
      </p:sp>
      <p:sp>
        <p:nvSpPr>
          <p:cNvPr id="21" name="Freeform 74"/>
          <p:cNvSpPr/>
          <p:nvPr/>
        </p:nvSpPr>
        <p:spPr>
          <a:xfrm>
            <a:off x="445770" y="4944745"/>
            <a:ext cx="1640205" cy="1411605"/>
          </a:xfrm>
          <a:custGeom>
            <a:avLst/>
            <a:gdLst>
              <a:gd name="connsiteX0" fmla="*/ 0 w 1168296"/>
              <a:gd name="connsiteY0" fmla="*/ 116830 h 1388473"/>
              <a:gd name="connsiteX1" fmla="*/ 34219 w 1168296"/>
              <a:gd name="connsiteY1" fmla="*/ 34219 h 1388473"/>
              <a:gd name="connsiteX2" fmla="*/ 116830 w 1168296"/>
              <a:gd name="connsiteY2" fmla="*/ 0 h 1388473"/>
              <a:gd name="connsiteX3" fmla="*/ 1051466 w 1168296"/>
              <a:gd name="connsiteY3" fmla="*/ 0 h 1388473"/>
              <a:gd name="connsiteX4" fmla="*/ 1134077 w 1168296"/>
              <a:gd name="connsiteY4" fmla="*/ 34219 h 1388473"/>
              <a:gd name="connsiteX5" fmla="*/ 1168296 w 1168296"/>
              <a:gd name="connsiteY5" fmla="*/ 116830 h 1388473"/>
              <a:gd name="connsiteX6" fmla="*/ 1168296 w 1168296"/>
              <a:gd name="connsiteY6" fmla="*/ 1271643 h 1388473"/>
              <a:gd name="connsiteX7" fmla="*/ 1134077 w 1168296"/>
              <a:gd name="connsiteY7" fmla="*/ 1354254 h 1388473"/>
              <a:gd name="connsiteX8" fmla="*/ 1051466 w 1168296"/>
              <a:gd name="connsiteY8" fmla="*/ 1388473 h 1388473"/>
              <a:gd name="connsiteX9" fmla="*/ 116830 w 1168296"/>
              <a:gd name="connsiteY9" fmla="*/ 1388473 h 1388473"/>
              <a:gd name="connsiteX10" fmla="*/ 34219 w 1168296"/>
              <a:gd name="connsiteY10" fmla="*/ 1354254 h 1388473"/>
              <a:gd name="connsiteX11" fmla="*/ 0 w 1168296"/>
              <a:gd name="connsiteY11" fmla="*/ 1271643 h 1388473"/>
              <a:gd name="connsiteX12" fmla="*/ 0 w 1168296"/>
              <a:gd name="connsiteY12" fmla="*/ 116830 h 13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296" h="1388473">
                <a:moveTo>
                  <a:pt x="0" y="116830"/>
                </a:moveTo>
                <a:cubicBezTo>
                  <a:pt x="0" y="85845"/>
                  <a:pt x="12309" y="56129"/>
                  <a:pt x="34219" y="34219"/>
                </a:cubicBezTo>
                <a:cubicBezTo>
                  <a:pt x="56129" y="12309"/>
                  <a:pt x="85845" y="0"/>
                  <a:pt x="116830" y="0"/>
                </a:cubicBezTo>
                <a:lnTo>
                  <a:pt x="1051466" y="0"/>
                </a:lnTo>
                <a:cubicBezTo>
                  <a:pt x="1082451" y="0"/>
                  <a:pt x="1112167" y="12309"/>
                  <a:pt x="1134077" y="34219"/>
                </a:cubicBezTo>
                <a:cubicBezTo>
                  <a:pt x="1155987" y="56129"/>
                  <a:pt x="1168296" y="85845"/>
                  <a:pt x="1168296" y="116830"/>
                </a:cubicBezTo>
                <a:lnTo>
                  <a:pt x="1168296" y="1271643"/>
                </a:lnTo>
                <a:cubicBezTo>
                  <a:pt x="1168296" y="1302628"/>
                  <a:pt x="1155987" y="1332344"/>
                  <a:pt x="1134077" y="1354254"/>
                </a:cubicBezTo>
                <a:cubicBezTo>
                  <a:pt x="1112167" y="1376164"/>
                  <a:pt x="1082451" y="1388473"/>
                  <a:pt x="1051466" y="1388473"/>
                </a:cubicBezTo>
                <a:lnTo>
                  <a:pt x="116830" y="1388473"/>
                </a:lnTo>
                <a:cubicBezTo>
                  <a:pt x="85845" y="1388473"/>
                  <a:pt x="56129" y="1376164"/>
                  <a:pt x="34219" y="1354254"/>
                </a:cubicBezTo>
                <a:cubicBezTo>
                  <a:pt x="12309" y="1332344"/>
                  <a:pt x="0" y="1302628"/>
                  <a:pt x="0" y="1271643"/>
                </a:cubicBezTo>
                <a:lnTo>
                  <a:pt x="0" y="116830"/>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62818" tIns="262818" rIns="262818" bIns="262818" numCol="1" spcCol="1270" anchor="ctr" anchorCtr="0">
            <a:noAutofit/>
          </a:bodyPr>
          <a:lstStyle/>
          <a:p>
            <a:pPr lvl="0" algn="ctr" defTabSz="2667000">
              <a:lnSpc>
                <a:spcPct val="90000"/>
              </a:lnSpc>
              <a:spcBef>
                <a:spcPct val="0"/>
              </a:spcBef>
              <a:spcAft>
                <a:spcPct val="35000"/>
              </a:spcAft>
            </a:pPr>
            <a:endParaRPr lang="en-GB" sz="6000" kern="1200" dirty="0">
              <a:latin typeface="微软雅黑" panose="020B0503020204020204" pitchFamily="34" charset="-122"/>
              <a:ea typeface="微软雅黑" panose="020B0503020204020204" pitchFamily="34" charset="-122"/>
            </a:endParaRPr>
          </a:p>
        </p:txBody>
      </p:sp>
      <p:sp>
        <p:nvSpPr>
          <p:cNvPr id="22" name="Freeform 76"/>
          <p:cNvSpPr/>
          <p:nvPr/>
        </p:nvSpPr>
        <p:spPr>
          <a:xfrm>
            <a:off x="2451100" y="4925695"/>
            <a:ext cx="1301750" cy="1430020"/>
          </a:xfrm>
          <a:custGeom>
            <a:avLst/>
            <a:gdLst>
              <a:gd name="connsiteX0" fmla="*/ 0 w 1377456"/>
              <a:gd name="connsiteY0" fmla="*/ 137746 h 1524000"/>
              <a:gd name="connsiteX1" fmla="*/ 40345 w 1377456"/>
              <a:gd name="connsiteY1" fmla="*/ 40345 h 1524000"/>
              <a:gd name="connsiteX2" fmla="*/ 137746 w 1377456"/>
              <a:gd name="connsiteY2" fmla="*/ 0 h 1524000"/>
              <a:gd name="connsiteX3" fmla="*/ 1239710 w 1377456"/>
              <a:gd name="connsiteY3" fmla="*/ 0 h 1524000"/>
              <a:gd name="connsiteX4" fmla="*/ 1337111 w 1377456"/>
              <a:gd name="connsiteY4" fmla="*/ 40345 h 1524000"/>
              <a:gd name="connsiteX5" fmla="*/ 1377456 w 1377456"/>
              <a:gd name="connsiteY5" fmla="*/ 137746 h 1524000"/>
              <a:gd name="connsiteX6" fmla="*/ 1377456 w 1377456"/>
              <a:gd name="connsiteY6" fmla="*/ 1386254 h 1524000"/>
              <a:gd name="connsiteX7" fmla="*/ 1337111 w 1377456"/>
              <a:gd name="connsiteY7" fmla="*/ 1483655 h 1524000"/>
              <a:gd name="connsiteX8" fmla="*/ 1239710 w 1377456"/>
              <a:gd name="connsiteY8" fmla="*/ 1524000 h 1524000"/>
              <a:gd name="connsiteX9" fmla="*/ 137746 w 1377456"/>
              <a:gd name="connsiteY9" fmla="*/ 1524000 h 1524000"/>
              <a:gd name="connsiteX10" fmla="*/ 40345 w 1377456"/>
              <a:gd name="connsiteY10" fmla="*/ 1483655 h 1524000"/>
              <a:gd name="connsiteX11" fmla="*/ 0 w 1377456"/>
              <a:gd name="connsiteY11" fmla="*/ 1386254 h 1524000"/>
              <a:gd name="connsiteX12" fmla="*/ 0 w 1377456"/>
              <a:gd name="connsiteY12" fmla="*/ 137746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456" h="1524000">
                <a:moveTo>
                  <a:pt x="0" y="137746"/>
                </a:moveTo>
                <a:cubicBezTo>
                  <a:pt x="0" y="101213"/>
                  <a:pt x="14513" y="66177"/>
                  <a:pt x="40345" y="40345"/>
                </a:cubicBezTo>
                <a:cubicBezTo>
                  <a:pt x="66177" y="14513"/>
                  <a:pt x="101214" y="0"/>
                  <a:pt x="137746" y="0"/>
                </a:cubicBezTo>
                <a:lnTo>
                  <a:pt x="1239710" y="0"/>
                </a:lnTo>
                <a:cubicBezTo>
                  <a:pt x="1276243" y="0"/>
                  <a:pt x="1311279" y="14513"/>
                  <a:pt x="1337111" y="40345"/>
                </a:cubicBezTo>
                <a:cubicBezTo>
                  <a:pt x="1362943" y="66177"/>
                  <a:pt x="1377456" y="101214"/>
                  <a:pt x="1377456" y="137746"/>
                </a:cubicBezTo>
                <a:lnTo>
                  <a:pt x="1377456" y="1386254"/>
                </a:lnTo>
                <a:cubicBezTo>
                  <a:pt x="1377456" y="1422787"/>
                  <a:pt x="1362944" y="1457823"/>
                  <a:pt x="1337111" y="1483655"/>
                </a:cubicBezTo>
                <a:cubicBezTo>
                  <a:pt x="1311279" y="1509487"/>
                  <a:pt x="1276242" y="1524000"/>
                  <a:pt x="1239710" y="1524000"/>
                </a:cubicBezTo>
                <a:lnTo>
                  <a:pt x="137746" y="1524000"/>
                </a:lnTo>
                <a:cubicBezTo>
                  <a:pt x="101213" y="1524000"/>
                  <a:pt x="66177" y="1509487"/>
                  <a:pt x="40345" y="1483655"/>
                </a:cubicBezTo>
                <a:cubicBezTo>
                  <a:pt x="14513" y="1457823"/>
                  <a:pt x="0" y="1422786"/>
                  <a:pt x="0" y="1386254"/>
                </a:cubicBezTo>
                <a:lnTo>
                  <a:pt x="0" y="137746"/>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0374" tIns="280374" rIns="280374" bIns="280374" numCol="1" spcCol="1270" anchor="ctr" anchorCtr="0">
            <a:noAutofit/>
          </a:bodyPr>
          <a:lstStyle/>
          <a:p>
            <a:pPr lvl="0" algn="ctr" defTabSz="2800350">
              <a:lnSpc>
                <a:spcPct val="90000"/>
              </a:lnSpc>
              <a:spcBef>
                <a:spcPct val="0"/>
              </a:spcBef>
              <a:spcAft>
                <a:spcPct val="35000"/>
              </a:spcAft>
            </a:pPr>
            <a:endParaRPr lang="en-GB" sz="6300" kern="1200" dirty="0">
              <a:latin typeface="微软雅黑" panose="020B0503020204020204" pitchFamily="34" charset="-122"/>
              <a:ea typeface="微软雅黑" panose="020B0503020204020204" pitchFamily="34" charset="-122"/>
            </a:endParaRPr>
          </a:p>
        </p:txBody>
      </p:sp>
      <p:sp>
        <p:nvSpPr>
          <p:cNvPr id="23" name="Freeform 78"/>
          <p:cNvSpPr/>
          <p:nvPr/>
        </p:nvSpPr>
        <p:spPr>
          <a:xfrm>
            <a:off x="4163695" y="4925695"/>
            <a:ext cx="1372870" cy="1429385"/>
          </a:xfrm>
          <a:custGeom>
            <a:avLst/>
            <a:gdLst>
              <a:gd name="connsiteX0" fmla="*/ 0 w 1997572"/>
              <a:gd name="connsiteY0" fmla="*/ 152400 h 1524000"/>
              <a:gd name="connsiteX1" fmla="*/ 44637 w 1997572"/>
              <a:gd name="connsiteY1" fmla="*/ 44637 h 1524000"/>
              <a:gd name="connsiteX2" fmla="*/ 152400 w 1997572"/>
              <a:gd name="connsiteY2" fmla="*/ 0 h 1524000"/>
              <a:gd name="connsiteX3" fmla="*/ 1845172 w 1997572"/>
              <a:gd name="connsiteY3" fmla="*/ 0 h 1524000"/>
              <a:gd name="connsiteX4" fmla="*/ 1952935 w 1997572"/>
              <a:gd name="connsiteY4" fmla="*/ 44637 h 1524000"/>
              <a:gd name="connsiteX5" fmla="*/ 1997572 w 1997572"/>
              <a:gd name="connsiteY5" fmla="*/ 152400 h 1524000"/>
              <a:gd name="connsiteX6" fmla="*/ 1997572 w 1997572"/>
              <a:gd name="connsiteY6" fmla="*/ 1371600 h 1524000"/>
              <a:gd name="connsiteX7" fmla="*/ 1952935 w 1997572"/>
              <a:gd name="connsiteY7" fmla="*/ 1479363 h 1524000"/>
              <a:gd name="connsiteX8" fmla="*/ 1845172 w 1997572"/>
              <a:gd name="connsiteY8" fmla="*/ 1524000 h 1524000"/>
              <a:gd name="connsiteX9" fmla="*/ 152400 w 1997572"/>
              <a:gd name="connsiteY9" fmla="*/ 1524000 h 1524000"/>
              <a:gd name="connsiteX10" fmla="*/ 44637 w 1997572"/>
              <a:gd name="connsiteY10" fmla="*/ 1479363 h 1524000"/>
              <a:gd name="connsiteX11" fmla="*/ 0 w 1997572"/>
              <a:gd name="connsiteY11" fmla="*/ 1371600 h 1524000"/>
              <a:gd name="connsiteX12" fmla="*/ 0 w 1997572"/>
              <a:gd name="connsiteY12" fmla="*/ 1524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7572" h="1524000">
                <a:moveTo>
                  <a:pt x="0" y="152400"/>
                </a:moveTo>
                <a:cubicBezTo>
                  <a:pt x="0" y="111981"/>
                  <a:pt x="16056" y="73217"/>
                  <a:pt x="44637" y="44637"/>
                </a:cubicBezTo>
                <a:cubicBezTo>
                  <a:pt x="73218" y="16056"/>
                  <a:pt x="111981" y="0"/>
                  <a:pt x="152400" y="0"/>
                </a:cubicBezTo>
                <a:lnTo>
                  <a:pt x="1845172" y="0"/>
                </a:lnTo>
                <a:cubicBezTo>
                  <a:pt x="1885591" y="0"/>
                  <a:pt x="1924355" y="16056"/>
                  <a:pt x="1952935" y="44637"/>
                </a:cubicBezTo>
                <a:cubicBezTo>
                  <a:pt x="1981516" y="73218"/>
                  <a:pt x="1997572" y="111981"/>
                  <a:pt x="1997572" y="152400"/>
                </a:cubicBezTo>
                <a:lnTo>
                  <a:pt x="1997572" y="1371600"/>
                </a:lnTo>
                <a:cubicBezTo>
                  <a:pt x="1997572" y="1412019"/>
                  <a:pt x="1981516" y="1450783"/>
                  <a:pt x="1952935" y="1479363"/>
                </a:cubicBezTo>
                <a:cubicBezTo>
                  <a:pt x="1924354" y="1507944"/>
                  <a:pt x="1885591" y="1524000"/>
                  <a:pt x="1845172" y="1524000"/>
                </a:cubicBezTo>
                <a:lnTo>
                  <a:pt x="152400" y="1524000"/>
                </a:lnTo>
                <a:cubicBezTo>
                  <a:pt x="111981" y="1524000"/>
                  <a:pt x="73217" y="1507944"/>
                  <a:pt x="44637" y="1479363"/>
                </a:cubicBezTo>
                <a:cubicBezTo>
                  <a:pt x="16056" y="1450782"/>
                  <a:pt x="0" y="1412019"/>
                  <a:pt x="0" y="1371600"/>
                </a:cubicBezTo>
                <a:lnTo>
                  <a:pt x="0" y="152400"/>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986" tIns="177986" rIns="177986" bIns="177986" numCol="1" spcCol="1270" anchor="ctr" anchorCtr="0">
            <a:noAutofit/>
          </a:bodyPr>
          <a:lstStyle/>
          <a:p>
            <a:pPr lvl="0" algn="ctr" defTabSz="1555750">
              <a:lnSpc>
                <a:spcPct val="90000"/>
              </a:lnSpc>
              <a:spcBef>
                <a:spcPct val="0"/>
              </a:spcBef>
              <a:spcAft>
                <a:spcPct val="35000"/>
              </a:spcAft>
            </a:pPr>
            <a:endParaRPr lang="en-GB" sz="3500" kern="1200" dirty="0">
              <a:latin typeface="微软雅黑" panose="020B0503020204020204" pitchFamily="34" charset="-122"/>
              <a:ea typeface="微软雅黑" panose="020B0503020204020204" pitchFamily="34" charset="-122"/>
            </a:endParaRPr>
          </a:p>
        </p:txBody>
      </p:sp>
      <p:sp>
        <p:nvSpPr>
          <p:cNvPr id="24" name="Freeform 80"/>
          <p:cNvSpPr/>
          <p:nvPr/>
        </p:nvSpPr>
        <p:spPr>
          <a:xfrm>
            <a:off x="7635875" y="4939030"/>
            <a:ext cx="1313815" cy="1440815"/>
          </a:xfrm>
          <a:custGeom>
            <a:avLst/>
            <a:gdLst>
              <a:gd name="connsiteX0" fmla="*/ 0 w 1182172"/>
              <a:gd name="connsiteY0" fmla="*/ 118217 h 1524000"/>
              <a:gd name="connsiteX1" fmla="*/ 34625 w 1182172"/>
              <a:gd name="connsiteY1" fmla="*/ 34625 h 1524000"/>
              <a:gd name="connsiteX2" fmla="*/ 118217 w 1182172"/>
              <a:gd name="connsiteY2" fmla="*/ 0 h 1524000"/>
              <a:gd name="connsiteX3" fmla="*/ 1063955 w 1182172"/>
              <a:gd name="connsiteY3" fmla="*/ 0 h 1524000"/>
              <a:gd name="connsiteX4" fmla="*/ 1147547 w 1182172"/>
              <a:gd name="connsiteY4" fmla="*/ 34625 h 1524000"/>
              <a:gd name="connsiteX5" fmla="*/ 1182172 w 1182172"/>
              <a:gd name="connsiteY5" fmla="*/ 118217 h 1524000"/>
              <a:gd name="connsiteX6" fmla="*/ 1182172 w 1182172"/>
              <a:gd name="connsiteY6" fmla="*/ 1405783 h 1524000"/>
              <a:gd name="connsiteX7" fmla="*/ 1147547 w 1182172"/>
              <a:gd name="connsiteY7" fmla="*/ 1489375 h 1524000"/>
              <a:gd name="connsiteX8" fmla="*/ 1063955 w 1182172"/>
              <a:gd name="connsiteY8" fmla="*/ 1524000 h 1524000"/>
              <a:gd name="connsiteX9" fmla="*/ 118217 w 1182172"/>
              <a:gd name="connsiteY9" fmla="*/ 1524000 h 1524000"/>
              <a:gd name="connsiteX10" fmla="*/ 34625 w 1182172"/>
              <a:gd name="connsiteY10" fmla="*/ 1489375 h 1524000"/>
              <a:gd name="connsiteX11" fmla="*/ 0 w 1182172"/>
              <a:gd name="connsiteY11" fmla="*/ 1405783 h 1524000"/>
              <a:gd name="connsiteX12" fmla="*/ 0 w 1182172"/>
              <a:gd name="connsiteY12" fmla="*/ 118217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2172" h="1524000">
                <a:moveTo>
                  <a:pt x="0" y="118217"/>
                </a:moveTo>
                <a:cubicBezTo>
                  <a:pt x="0" y="86864"/>
                  <a:pt x="12455" y="56795"/>
                  <a:pt x="34625" y="34625"/>
                </a:cubicBezTo>
                <a:cubicBezTo>
                  <a:pt x="56795" y="12455"/>
                  <a:pt x="86864" y="0"/>
                  <a:pt x="118217" y="0"/>
                </a:cubicBezTo>
                <a:lnTo>
                  <a:pt x="1063955" y="0"/>
                </a:lnTo>
                <a:cubicBezTo>
                  <a:pt x="1095308" y="0"/>
                  <a:pt x="1125377" y="12455"/>
                  <a:pt x="1147547" y="34625"/>
                </a:cubicBezTo>
                <a:cubicBezTo>
                  <a:pt x="1169717" y="56795"/>
                  <a:pt x="1182172" y="86864"/>
                  <a:pt x="1182172" y="118217"/>
                </a:cubicBezTo>
                <a:lnTo>
                  <a:pt x="1182172" y="1405783"/>
                </a:lnTo>
                <a:cubicBezTo>
                  <a:pt x="1182172" y="1437136"/>
                  <a:pt x="1169717" y="1467205"/>
                  <a:pt x="1147547" y="1489375"/>
                </a:cubicBezTo>
                <a:cubicBezTo>
                  <a:pt x="1125377" y="1511545"/>
                  <a:pt x="1095308" y="1524000"/>
                  <a:pt x="1063955" y="1524000"/>
                </a:cubicBezTo>
                <a:lnTo>
                  <a:pt x="118217" y="1524000"/>
                </a:lnTo>
                <a:cubicBezTo>
                  <a:pt x="86864" y="1524000"/>
                  <a:pt x="56795" y="1511545"/>
                  <a:pt x="34625" y="1489375"/>
                </a:cubicBezTo>
                <a:cubicBezTo>
                  <a:pt x="12455" y="1467205"/>
                  <a:pt x="0" y="1437136"/>
                  <a:pt x="0" y="1405783"/>
                </a:cubicBezTo>
                <a:lnTo>
                  <a:pt x="0" y="118217"/>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635" tIns="114635" rIns="114635" bIns="114635" numCol="1" spcCol="1270" anchor="ctr" anchorCtr="0">
            <a:noAutofit/>
          </a:bodyPr>
          <a:lstStyle/>
          <a:p>
            <a:pPr lvl="0" algn="ctr" defTabSz="933450">
              <a:lnSpc>
                <a:spcPct val="90000"/>
              </a:lnSpc>
              <a:spcBef>
                <a:spcPct val="0"/>
              </a:spcBef>
              <a:spcAft>
                <a:spcPct val="35000"/>
              </a:spcAft>
            </a:pPr>
            <a:endParaRPr lang="en-GB" sz="2100" kern="1200" dirty="0">
              <a:latin typeface="微软雅黑" panose="020B0503020204020204" pitchFamily="34" charset="-122"/>
              <a:ea typeface="微软雅黑" panose="020B0503020204020204" pitchFamily="34" charset="-122"/>
            </a:endParaRPr>
          </a:p>
        </p:txBody>
      </p:sp>
      <p:sp>
        <p:nvSpPr>
          <p:cNvPr id="31" name="Rectangle 10">
            <a:hlinkClick r:id="rId4" action="ppaction://hlinksldjump"/>
          </p:cNvPr>
          <p:cNvSpPr>
            <a:spLocks noChangeArrowheads="1"/>
          </p:cNvSpPr>
          <p:nvPr/>
        </p:nvSpPr>
        <p:spPr bwMode="auto">
          <a:xfrm>
            <a:off x="2477953" y="2178546"/>
            <a:ext cx="1310341" cy="275590"/>
          </a:xfrm>
          <a:prstGeom prst="rect">
            <a:avLst/>
          </a:prstGeom>
          <a:noFill/>
          <a:ln w="9525" algn="ctr">
            <a:noFill/>
            <a:miter lim="800000"/>
          </a:ln>
        </p:spPr>
        <p:txBody>
          <a:bodyPr wrap="square">
            <a:spAutoFit/>
          </a:bodyPr>
          <a:lstStyle/>
          <a:p>
            <a:pPr algn="ctr">
              <a:defRPr/>
            </a:pPr>
            <a:r>
              <a:rPr lang="zh-CN" altLang="en-US" sz="1200" dirty="0">
                <a:latin typeface="微软雅黑" panose="020B0503020204020204" pitchFamily="34" charset="-122"/>
                <a:ea typeface="微软雅黑" panose="020B0503020204020204" pitchFamily="34" charset="-122"/>
              </a:rPr>
              <a:t>自动焊接</a:t>
            </a:r>
          </a:p>
        </p:txBody>
      </p:sp>
      <p:sp>
        <p:nvSpPr>
          <p:cNvPr id="34" name="Oval 29"/>
          <p:cNvSpPr>
            <a:spLocks noChangeArrowheads="1"/>
          </p:cNvSpPr>
          <p:nvPr/>
        </p:nvSpPr>
        <p:spPr bwMode="auto">
          <a:xfrm>
            <a:off x="2617671" y="2226945"/>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dirty="0">
                <a:solidFill>
                  <a:schemeClr val="bg1"/>
                </a:solidFill>
                <a:latin typeface="微软雅黑" panose="020B0503020204020204" pitchFamily="34" charset="-122"/>
                <a:ea typeface="微软雅黑" panose="020B0503020204020204" pitchFamily="34" charset="-122"/>
              </a:rPr>
              <a:t>2</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37" name="Rectangle 36"/>
          <p:cNvSpPr>
            <a:spLocks noChangeArrowheads="1"/>
          </p:cNvSpPr>
          <p:nvPr/>
        </p:nvSpPr>
        <p:spPr bwMode="auto">
          <a:xfrm>
            <a:off x="5902872" y="2179320"/>
            <a:ext cx="768349"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层叠</a:t>
            </a:r>
          </a:p>
        </p:txBody>
      </p:sp>
      <p:sp>
        <p:nvSpPr>
          <p:cNvPr id="38" name="Oval 47"/>
          <p:cNvSpPr>
            <a:spLocks noChangeArrowheads="1"/>
          </p:cNvSpPr>
          <p:nvPr/>
        </p:nvSpPr>
        <p:spPr bwMode="auto">
          <a:xfrm>
            <a:off x="5793651" y="2217737"/>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3</a:t>
            </a:r>
          </a:p>
        </p:txBody>
      </p:sp>
      <p:sp>
        <p:nvSpPr>
          <p:cNvPr id="40" name="Rectangle 40"/>
          <p:cNvSpPr>
            <a:spLocks noChangeArrowheads="1"/>
          </p:cNvSpPr>
          <p:nvPr/>
        </p:nvSpPr>
        <p:spPr bwMode="auto">
          <a:xfrm>
            <a:off x="666107" y="4130743"/>
            <a:ext cx="1028701"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层压</a:t>
            </a:r>
          </a:p>
        </p:txBody>
      </p:sp>
      <p:sp>
        <p:nvSpPr>
          <p:cNvPr id="41" name="Oval 48"/>
          <p:cNvSpPr>
            <a:spLocks noChangeArrowheads="1"/>
          </p:cNvSpPr>
          <p:nvPr/>
        </p:nvSpPr>
        <p:spPr bwMode="auto">
          <a:xfrm>
            <a:off x="546727" y="4169478"/>
            <a:ext cx="179388" cy="188913"/>
          </a:xfrm>
          <a:prstGeom prst="ellipse">
            <a:avLst/>
          </a:prstGeom>
          <a:solidFill>
            <a:srgbClr val="92D050"/>
          </a:solidFill>
          <a:ln w="9525">
            <a:solidFill>
              <a:srgbClr val="92D050"/>
            </a:solidFill>
            <a:round/>
          </a:ln>
        </p:spPr>
        <p:txBody>
          <a:bodyPr wrap="none" anchor="ctr"/>
          <a:lstStyle/>
          <a:p>
            <a:pPr algn="ctr">
              <a:defRPr/>
            </a:pPr>
            <a:r>
              <a:rPr lang="en-US" altLang="zh-CN" sz="1200" dirty="0">
                <a:solidFill>
                  <a:schemeClr val="bg1"/>
                </a:solidFill>
                <a:latin typeface="微软雅黑" panose="020B0503020204020204" pitchFamily="34" charset="-122"/>
                <a:ea typeface="微软雅黑" panose="020B0503020204020204" pitchFamily="34" charset="-122"/>
              </a:rPr>
              <a:t>5</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44" name="Rectangle 42"/>
          <p:cNvSpPr>
            <a:spLocks noChangeArrowheads="1"/>
          </p:cNvSpPr>
          <p:nvPr/>
        </p:nvSpPr>
        <p:spPr bwMode="auto">
          <a:xfrm>
            <a:off x="4242898" y="6052185"/>
            <a:ext cx="1197348" cy="275590"/>
          </a:xfrm>
          <a:prstGeom prst="rect">
            <a:avLst/>
          </a:prstGeom>
          <a:noFill/>
          <a:ln w="9525" algn="ctr">
            <a:noFill/>
            <a:miter lim="800000"/>
          </a:ln>
        </p:spPr>
        <p:txBody>
          <a:bodyPr wrap="square">
            <a:spAutoFit/>
          </a:bodyPr>
          <a:lstStyle/>
          <a:p>
            <a:pPr algn="ctr">
              <a:defRPr/>
            </a:pPr>
            <a:r>
              <a:rPr lang="zh-CN" altLang="en-US" sz="1200" dirty="0">
                <a:latin typeface="微软雅黑" panose="020B0503020204020204" pitchFamily="34" charset="-122"/>
                <a:ea typeface="微软雅黑" panose="020B0503020204020204" pitchFamily="34" charset="-122"/>
              </a:rPr>
              <a:t>后</a:t>
            </a:r>
            <a:r>
              <a:rPr lang="en-US" altLang="zh-CN" sz="1200" dirty="0">
                <a:latin typeface="微软雅黑" panose="020B0503020204020204" pitchFamily="34" charset="-122"/>
                <a:ea typeface="微软雅黑" panose="020B0503020204020204" pitchFamily="34" charset="-122"/>
              </a:rPr>
              <a:t>EL</a:t>
            </a:r>
            <a:r>
              <a:rPr lang="zh-CN" altLang="en-US" sz="1200" dirty="0">
                <a:latin typeface="微软雅黑" panose="020B0503020204020204" pitchFamily="34" charset="-122"/>
                <a:ea typeface="微软雅黑" panose="020B0503020204020204" pitchFamily="34" charset="-122"/>
              </a:rPr>
              <a:t>测试</a:t>
            </a:r>
          </a:p>
        </p:txBody>
      </p:sp>
      <p:sp>
        <p:nvSpPr>
          <p:cNvPr id="45" name="Oval 49"/>
          <p:cNvSpPr>
            <a:spLocks noChangeArrowheads="1"/>
          </p:cNvSpPr>
          <p:nvPr/>
        </p:nvSpPr>
        <p:spPr bwMode="auto">
          <a:xfrm>
            <a:off x="4462468" y="4134918"/>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7</a:t>
            </a:r>
            <a:endParaRPr lang="en-US" altLang="zh-CN" sz="1200" b="0" dirty="0" smtClean="0">
              <a:solidFill>
                <a:schemeClr val="bg1"/>
              </a:solidFill>
              <a:latin typeface="微软雅黑" panose="020B0503020204020204" pitchFamily="34" charset="-122"/>
              <a:ea typeface="微软雅黑" panose="020B0503020204020204" pitchFamily="34" charset="-122"/>
            </a:endParaRPr>
          </a:p>
        </p:txBody>
      </p:sp>
      <p:sp>
        <p:nvSpPr>
          <p:cNvPr id="47" name="Rectangle 42"/>
          <p:cNvSpPr>
            <a:spLocks noChangeArrowheads="1"/>
          </p:cNvSpPr>
          <p:nvPr/>
        </p:nvSpPr>
        <p:spPr bwMode="auto">
          <a:xfrm>
            <a:off x="4581401" y="4090035"/>
            <a:ext cx="1254134"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装框</a:t>
            </a:r>
          </a:p>
        </p:txBody>
      </p:sp>
      <p:sp>
        <p:nvSpPr>
          <p:cNvPr id="48" name="Oval 32"/>
          <p:cNvSpPr>
            <a:spLocks noChangeArrowheads="1"/>
          </p:cNvSpPr>
          <p:nvPr/>
        </p:nvSpPr>
        <p:spPr bwMode="auto">
          <a:xfrm>
            <a:off x="2591812" y="4140698"/>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6</a:t>
            </a:r>
          </a:p>
        </p:txBody>
      </p:sp>
      <p:sp>
        <p:nvSpPr>
          <p:cNvPr id="52" name="Oval 50"/>
          <p:cNvSpPr>
            <a:spLocks noChangeArrowheads="1"/>
          </p:cNvSpPr>
          <p:nvPr/>
        </p:nvSpPr>
        <p:spPr bwMode="auto">
          <a:xfrm>
            <a:off x="7705619" y="4095751"/>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9</a:t>
            </a:r>
            <a:endParaRPr lang="en-US" altLang="zh-CN" sz="1200" b="0" dirty="0" smtClean="0">
              <a:solidFill>
                <a:schemeClr val="bg1"/>
              </a:solidFill>
              <a:latin typeface="微软雅黑" panose="020B0503020204020204" pitchFamily="34" charset="-122"/>
              <a:ea typeface="微软雅黑" panose="020B0503020204020204" pitchFamily="34" charset="-122"/>
            </a:endParaRPr>
          </a:p>
        </p:txBody>
      </p:sp>
      <p:sp>
        <p:nvSpPr>
          <p:cNvPr id="54" name="Rectangle 46"/>
          <p:cNvSpPr>
            <a:spLocks noChangeArrowheads="1"/>
          </p:cNvSpPr>
          <p:nvPr/>
        </p:nvSpPr>
        <p:spPr bwMode="auto">
          <a:xfrm>
            <a:off x="7828652" y="4051979"/>
            <a:ext cx="860423"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清洗</a:t>
            </a:r>
          </a:p>
        </p:txBody>
      </p:sp>
      <p:sp>
        <p:nvSpPr>
          <p:cNvPr id="56" name="Rectangle 46"/>
          <p:cNvSpPr>
            <a:spLocks noChangeArrowheads="1"/>
          </p:cNvSpPr>
          <p:nvPr/>
        </p:nvSpPr>
        <p:spPr bwMode="auto">
          <a:xfrm>
            <a:off x="2679633" y="6067734"/>
            <a:ext cx="876301" cy="275590"/>
          </a:xfrm>
          <a:prstGeom prst="rect">
            <a:avLst/>
          </a:prstGeom>
          <a:noFill/>
          <a:ln w="9525" algn="ctr">
            <a:noFill/>
            <a:miter lim="800000"/>
          </a:ln>
        </p:spPr>
        <p:txBody>
          <a:bodyPr wrap="square">
            <a:spAutoFit/>
          </a:bodyPr>
          <a:lstStyle/>
          <a:p>
            <a:pPr algn="ctr">
              <a:defRPr/>
            </a:pPr>
            <a:r>
              <a:rPr lang="zh-CN" altLang="en-US" sz="1200" dirty="0" smtClean="0">
                <a:latin typeface="微软雅黑" panose="020B0503020204020204" pitchFamily="34" charset="-122"/>
                <a:ea typeface="微软雅黑" panose="020B0503020204020204" pitchFamily="34" charset="-122"/>
              </a:rPr>
              <a:t>功率测试</a:t>
            </a:r>
          </a:p>
        </p:txBody>
      </p:sp>
      <p:sp>
        <p:nvSpPr>
          <p:cNvPr id="57" name="Rectangle 15"/>
          <p:cNvSpPr>
            <a:spLocks noChangeArrowheads="1"/>
          </p:cNvSpPr>
          <p:nvPr/>
        </p:nvSpPr>
        <p:spPr bwMode="auto">
          <a:xfrm>
            <a:off x="711610" y="6008231"/>
            <a:ext cx="1207245"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安规测试</a:t>
            </a:r>
          </a:p>
        </p:txBody>
      </p:sp>
      <p:sp>
        <p:nvSpPr>
          <p:cNvPr id="59" name="Oval 50"/>
          <p:cNvSpPr>
            <a:spLocks noChangeArrowheads="1"/>
          </p:cNvSpPr>
          <p:nvPr/>
        </p:nvSpPr>
        <p:spPr bwMode="auto">
          <a:xfrm>
            <a:off x="2582307" y="6105054"/>
            <a:ext cx="188921" cy="179380"/>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11</a:t>
            </a:r>
          </a:p>
        </p:txBody>
      </p:sp>
      <p:sp>
        <p:nvSpPr>
          <p:cNvPr id="60" name="Rectangle 28"/>
          <p:cNvSpPr>
            <a:spLocks noChangeArrowheads="1"/>
          </p:cNvSpPr>
          <p:nvPr/>
        </p:nvSpPr>
        <p:spPr bwMode="auto">
          <a:xfrm>
            <a:off x="6246411" y="6039365"/>
            <a:ext cx="1554163" cy="275590"/>
          </a:xfrm>
          <a:prstGeom prst="rect">
            <a:avLst/>
          </a:prstGeom>
          <a:noFill/>
          <a:ln w="9525" algn="ctr">
            <a:noFill/>
            <a:miter lim="800000"/>
          </a:ln>
        </p:spPr>
        <p:txBody>
          <a:bodyPr>
            <a:spAutoFit/>
          </a:bodyPr>
          <a:lstStyle/>
          <a:p>
            <a:pPr>
              <a:defRPr/>
            </a:pPr>
            <a:r>
              <a:rPr lang="zh-CN" altLang="en-US" sz="1200" dirty="0">
                <a:latin typeface="微软雅黑" panose="020B0503020204020204" pitchFamily="34" charset="-122"/>
                <a:ea typeface="微软雅黑" panose="020B0503020204020204" pitchFamily="34" charset="-122"/>
              </a:rPr>
              <a:t>外观终检</a:t>
            </a:r>
          </a:p>
        </p:txBody>
      </p:sp>
      <p:sp>
        <p:nvSpPr>
          <p:cNvPr id="61" name="Oval 51"/>
          <p:cNvSpPr>
            <a:spLocks noChangeArrowheads="1"/>
          </p:cNvSpPr>
          <p:nvPr/>
        </p:nvSpPr>
        <p:spPr bwMode="auto">
          <a:xfrm>
            <a:off x="4294650" y="6082030"/>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12</a:t>
            </a:r>
          </a:p>
        </p:txBody>
      </p:sp>
      <p:sp>
        <p:nvSpPr>
          <p:cNvPr id="64" name="Rectangle 25"/>
          <p:cNvSpPr>
            <a:spLocks noChangeArrowheads="1"/>
          </p:cNvSpPr>
          <p:nvPr/>
        </p:nvSpPr>
        <p:spPr bwMode="auto">
          <a:xfrm>
            <a:off x="7944485" y="6041203"/>
            <a:ext cx="936625" cy="275590"/>
          </a:xfrm>
          <a:prstGeom prst="rect">
            <a:avLst/>
          </a:prstGeom>
          <a:noFill/>
          <a:ln w="9525" algn="ctr">
            <a:noFill/>
            <a:miter lim="800000"/>
          </a:ln>
        </p:spPr>
        <p:txBody>
          <a:bodyPr>
            <a:spAutoFit/>
          </a:bodyPr>
          <a:lstStyle/>
          <a:p>
            <a:pPr>
              <a:defRPr/>
            </a:pPr>
            <a:r>
              <a:rPr lang="zh-CN" altLang="en-US" sz="1200" dirty="0">
                <a:latin typeface="微软雅黑" panose="020B0503020204020204" pitchFamily="34" charset="-122"/>
                <a:ea typeface="微软雅黑" panose="020B0503020204020204" pitchFamily="34" charset="-122"/>
              </a:rPr>
              <a:t>包装</a:t>
            </a:r>
          </a:p>
        </p:txBody>
      </p:sp>
      <p:sp>
        <p:nvSpPr>
          <p:cNvPr id="65" name="Oval 53"/>
          <p:cNvSpPr>
            <a:spLocks noChangeArrowheads="1"/>
          </p:cNvSpPr>
          <p:nvPr/>
        </p:nvSpPr>
        <p:spPr bwMode="auto">
          <a:xfrm>
            <a:off x="7801135" y="6049645"/>
            <a:ext cx="203200" cy="223838"/>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14</a:t>
            </a:r>
          </a:p>
        </p:txBody>
      </p:sp>
      <p:sp>
        <p:nvSpPr>
          <p:cNvPr id="70" name="Oval 50"/>
          <p:cNvSpPr>
            <a:spLocks noChangeArrowheads="1"/>
          </p:cNvSpPr>
          <p:nvPr/>
        </p:nvSpPr>
        <p:spPr bwMode="auto">
          <a:xfrm>
            <a:off x="537793" y="6061983"/>
            <a:ext cx="198436" cy="200024"/>
          </a:xfrm>
          <a:prstGeom prst="ellipse">
            <a:avLst/>
          </a:prstGeom>
          <a:solidFill>
            <a:srgbClr val="92D050"/>
          </a:solidFill>
          <a:ln w="9525">
            <a:solidFill>
              <a:srgbClr val="92D050"/>
            </a:solidFill>
            <a:round/>
          </a:ln>
        </p:spPr>
        <p:txBody>
          <a:bodyPr wrap="none"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10</a:t>
            </a:r>
            <a:endParaRPr lang="en-US" altLang="zh-CN" sz="1200" b="0" dirty="0" smtClean="0">
              <a:solidFill>
                <a:schemeClr val="bg1"/>
              </a:solidFill>
              <a:latin typeface="微软雅黑" panose="020B0503020204020204" pitchFamily="34" charset="-122"/>
              <a:ea typeface="微软雅黑" panose="020B0503020204020204" pitchFamily="34" charset="-122"/>
            </a:endParaRPr>
          </a:p>
        </p:txBody>
      </p:sp>
      <p:sp>
        <p:nvSpPr>
          <p:cNvPr id="73" name="84 Forma libre"/>
          <p:cNvSpPr/>
          <p:nvPr/>
        </p:nvSpPr>
        <p:spPr>
          <a:xfrm rot="45136">
            <a:off x="2156789" y="3583104"/>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74" name="85 Forma libre"/>
          <p:cNvSpPr/>
          <p:nvPr/>
        </p:nvSpPr>
        <p:spPr>
          <a:xfrm rot="45136">
            <a:off x="7342773" y="3555164"/>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75" name="86 Forma libre"/>
          <p:cNvSpPr/>
          <p:nvPr/>
        </p:nvSpPr>
        <p:spPr>
          <a:xfrm rot="45136">
            <a:off x="4014279" y="3558200"/>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77" name="89 Forma libre"/>
          <p:cNvSpPr/>
          <p:nvPr/>
        </p:nvSpPr>
        <p:spPr>
          <a:xfrm rot="45136">
            <a:off x="3850692" y="5538627"/>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78" name="90 Forma libre"/>
          <p:cNvSpPr/>
          <p:nvPr/>
        </p:nvSpPr>
        <p:spPr>
          <a:xfrm rot="45136">
            <a:off x="5609484" y="5540692"/>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79" name="92 Forma libre"/>
          <p:cNvSpPr/>
          <p:nvPr/>
        </p:nvSpPr>
        <p:spPr>
          <a:xfrm rot="45136">
            <a:off x="7329729" y="5538626"/>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80" name="Freeform 73"/>
          <p:cNvSpPr/>
          <p:nvPr/>
        </p:nvSpPr>
        <p:spPr>
          <a:xfrm>
            <a:off x="7466965" y="1007745"/>
            <a:ext cx="1478280" cy="1485265"/>
          </a:xfrm>
          <a:custGeom>
            <a:avLst/>
            <a:gdLst>
              <a:gd name="connsiteX0" fmla="*/ 0 w 1377456"/>
              <a:gd name="connsiteY0" fmla="*/ 137746 h 1524000"/>
              <a:gd name="connsiteX1" fmla="*/ 40345 w 1377456"/>
              <a:gd name="connsiteY1" fmla="*/ 40345 h 1524000"/>
              <a:gd name="connsiteX2" fmla="*/ 137746 w 1377456"/>
              <a:gd name="connsiteY2" fmla="*/ 0 h 1524000"/>
              <a:gd name="connsiteX3" fmla="*/ 1239710 w 1377456"/>
              <a:gd name="connsiteY3" fmla="*/ 0 h 1524000"/>
              <a:gd name="connsiteX4" fmla="*/ 1337111 w 1377456"/>
              <a:gd name="connsiteY4" fmla="*/ 40345 h 1524000"/>
              <a:gd name="connsiteX5" fmla="*/ 1377456 w 1377456"/>
              <a:gd name="connsiteY5" fmla="*/ 137746 h 1524000"/>
              <a:gd name="connsiteX6" fmla="*/ 1377456 w 1377456"/>
              <a:gd name="connsiteY6" fmla="*/ 1386254 h 1524000"/>
              <a:gd name="connsiteX7" fmla="*/ 1337111 w 1377456"/>
              <a:gd name="connsiteY7" fmla="*/ 1483655 h 1524000"/>
              <a:gd name="connsiteX8" fmla="*/ 1239710 w 1377456"/>
              <a:gd name="connsiteY8" fmla="*/ 1524000 h 1524000"/>
              <a:gd name="connsiteX9" fmla="*/ 137746 w 1377456"/>
              <a:gd name="connsiteY9" fmla="*/ 1524000 h 1524000"/>
              <a:gd name="connsiteX10" fmla="*/ 40345 w 1377456"/>
              <a:gd name="connsiteY10" fmla="*/ 1483655 h 1524000"/>
              <a:gd name="connsiteX11" fmla="*/ 0 w 1377456"/>
              <a:gd name="connsiteY11" fmla="*/ 1386254 h 1524000"/>
              <a:gd name="connsiteX12" fmla="*/ 0 w 1377456"/>
              <a:gd name="connsiteY12" fmla="*/ 137746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456" h="1524000">
                <a:moveTo>
                  <a:pt x="0" y="137746"/>
                </a:moveTo>
                <a:cubicBezTo>
                  <a:pt x="0" y="101213"/>
                  <a:pt x="14513" y="66177"/>
                  <a:pt x="40345" y="40345"/>
                </a:cubicBezTo>
                <a:cubicBezTo>
                  <a:pt x="66177" y="14513"/>
                  <a:pt x="101214" y="0"/>
                  <a:pt x="137746" y="0"/>
                </a:cubicBezTo>
                <a:lnTo>
                  <a:pt x="1239710" y="0"/>
                </a:lnTo>
                <a:cubicBezTo>
                  <a:pt x="1276243" y="0"/>
                  <a:pt x="1311279" y="14513"/>
                  <a:pt x="1337111" y="40345"/>
                </a:cubicBezTo>
                <a:cubicBezTo>
                  <a:pt x="1362943" y="66177"/>
                  <a:pt x="1377456" y="101214"/>
                  <a:pt x="1377456" y="137746"/>
                </a:cubicBezTo>
                <a:lnTo>
                  <a:pt x="1377456" y="1386254"/>
                </a:lnTo>
                <a:cubicBezTo>
                  <a:pt x="1377456" y="1422787"/>
                  <a:pt x="1362944" y="1457823"/>
                  <a:pt x="1337111" y="1483655"/>
                </a:cubicBezTo>
                <a:cubicBezTo>
                  <a:pt x="1311279" y="1509487"/>
                  <a:pt x="1276242" y="1524000"/>
                  <a:pt x="1239710" y="1524000"/>
                </a:cubicBezTo>
                <a:lnTo>
                  <a:pt x="137746" y="1524000"/>
                </a:lnTo>
                <a:cubicBezTo>
                  <a:pt x="101213" y="1524000"/>
                  <a:pt x="66177" y="1509487"/>
                  <a:pt x="40345" y="1483655"/>
                </a:cubicBezTo>
                <a:cubicBezTo>
                  <a:pt x="14513" y="1457823"/>
                  <a:pt x="0" y="1422786"/>
                  <a:pt x="0" y="1386254"/>
                </a:cubicBezTo>
                <a:lnTo>
                  <a:pt x="0" y="137746"/>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0374" tIns="280374" rIns="280374" bIns="280374" numCol="1" spcCol="1270" anchor="ctr" anchorCtr="0">
            <a:noAutofit/>
          </a:bodyPr>
          <a:lstStyle/>
          <a:p>
            <a:pPr lvl="0" algn="ctr" defTabSz="2800350">
              <a:lnSpc>
                <a:spcPct val="90000"/>
              </a:lnSpc>
              <a:spcBef>
                <a:spcPct val="0"/>
              </a:spcBef>
              <a:spcAft>
                <a:spcPct val="35000"/>
              </a:spcAft>
            </a:pPr>
            <a:endParaRPr lang="en-GB" sz="6300" kern="1200" dirty="0">
              <a:latin typeface="微软雅黑" panose="020B0503020204020204" pitchFamily="34" charset="-122"/>
              <a:ea typeface="微软雅黑" panose="020B0503020204020204" pitchFamily="34" charset="-122"/>
            </a:endParaRPr>
          </a:p>
        </p:txBody>
      </p:sp>
      <p:sp>
        <p:nvSpPr>
          <p:cNvPr id="81" name="Rectangle 46"/>
          <p:cNvSpPr>
            <a:spLocks noChangeArrowheads="1"/>
          </p:cNvSpPr>
          <p:nvPr/>
        </p:nvSpPr>
        <p:spPr bwMode="auto">
          <a:xfrm>
            <a:off x="7569653" y="2177514"/>
            <a:ext cx="1055917" cy="275590"/>
          </a:xfrm>
          <a:prstGeom prst="rect">
            <a:avLst/>
          </a:prstGeom>
          <a:noFill/>
          <a:ln w="9525" algn="ctr">
            <a:noFill/>
            <a:miter lim="800000"/>
          </a:ln>
        </p:spPr>
        <p:txBody>
          <a:bodyPr wrap="square">
            <a:spAutoFit/>
          </a:bodyPr>
          <a:lstStyle/>
          <a:p>
            <a:pPr algn="ctr">
              <a:defRPr/>
            </a:pP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前</a:t>
            </a:r>
            <a:r>
              <a:rPr lang="en-US" altLang="zh-CN" sz="1200" dirty="0" smtClean="0">
                <a:latin typeface="微软雅黑" panose="020B0503020204020204" pitchFamily="34" charset="-122"/>
                <a:ea typeface="微软雅黑" panose="020B0503020204020204" pitchFamily="34" charset="-122"/>
              </a:rPr>
              <a:t>EL</a:t>
            </a:r>
            <a:r>
              <a:rPr lang="zh-CN" altLang="en-US" sz="1200" dirty="0" smtClean="0">
                <a:latin typeface="微软雅黑" panose="020B0503020204020204" pitchFamily="34" charset="-122"/>
                <a:ea typeface="微软雅黑" panose="020B0503020204020204" pitchFamily="34" charset="-122"/>
              </a:rPr>
              <a:t>测试</a:t>
            </a:r>
          </a:p>
        </p:txBody>
      </p:sp>
      <p:sp>
        <p:nvSpPr>
          <p:cNvPr id="2" name="Oval 50"/>
          <p:cNvSpPr>
            <a:spLocks noChangeArrowheads="1"/>
          </p:cNvSpPr>
          <p:nvPr/>
        </p:nvSpPr>
        <p:spPr bwMode="auto">
          <a:xfrm>
            <a:off x="7570117" y="2226945"/>
            <a:ext cx="188921" cy="179380"/>
          </a:xfrm>
          <a:prstGeom prst="ellipse">
            <a:avLst/>
          </a:prstGeom>
          <a:solidFill>
            <a:srgbClr val="92D050"/>
          </a:solidFill>
          <a:ln w="9525">
            <a:solidFill>
              <a:srgbClr val="92D050"/>
            </a:solidFill>
            <a:round/>
          </a:ln>
        </p:spPr>
        <p:txBody>
          <a:bodyPr wrap="none"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4</a:t>
            </a:r>
            <a:endParaRPr lang="en-US" altLang="zh-CN" sz="1200" b="0" dirty="0" smtClean="0">
              <a:solidFill>
                <a:schemeClr val="bg1"/>
              </a:solidFill>
              <a:latin typeface="微软雅黑" panose="020B0503020204020204" pitchFamily="34" charset="-122"/>
              <a:ea typeface="微软雅黑" panose="020B0503020204020204" pitchFamily="34" charset="-122"/>
            </a:endParaRPr>
          </a:p>
        </p:txBody>
      </p:sp>
      <p:sp>
        <p:nvSpPr>
          <p:cNvPr id="4" name="83 Forma libre"/>
          <p:cNvSpPr/>
          <p:nvPr/>
        </p:nvSpPr>
        <p:spPr>
          <a:xfrm rot="45136">
            <a:off x="2160714" y="5538627"/>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pic>
        <p:nvPicPr>
          <p:cNvPr id="44037" name="Picture 5">
            <a:hlinkClick r:id="rId4" action="ppaction://hlinksldjump"/>
          </p:cNvPr>
          <p:cNvPicPr>
            <a:picLocks noChangeAspect="1" noChangeArrowheads="1"/>
          </p:cNvPicPr>
          <p:nvPr/>
        </p:nvPicPr>
        <p:blipFill>
          <a:blip r:embed="rId5"/>
          <a:srcRect/>
          <a:stretch>
            <a:fillRect/>
          </a:stretch>
        </p:blipFill>
        <p:spPr bwMode="auto">
          <a:xfrm>
            <a:off x="2591997" y="1083945"/>
            <a:ext cx="1326677" cy="1143000"/>
          </a:xfrm>
          <a:prstGeom prst="rect">
            <a:avLst/>
          </a:prstGeom>
          <a:ln>
            <a:noFill/>
          </a:ln>
          <a:effectLst>
            <a:softEdge rad="112500"/>
          </a:effectLst>
        </p:spPr>
      </p:pic>
      <p:pic>
        <p:nvPicPr>
          <p:cNvPr id="44039" name="Picture 7"/>
          <p:cNvPicPr>
            <a:picLocks noChangeAspect="1" noChangeArrowheads="1"/>
          </p:cNvPicPr>
          <p:nvPr/>
        </p:nvPicPr>
        <p:blipFill>
          <a:blip r:embed="rId6"/>
          <a:srcRect/>
          <a:stretch>
            <a:fillRect/>
          </a:stretch>
        </p:blipFill>
        <p:spPr bwMode="auto">
          <a:xfrm>
            <a:off x="5762937" y="1104280"/>
            <a:ext cx="1188408" cy="1124252"/>
          </a:xfrm>
          <a:prstGeom prst="rect">
            <a:avLst/>
          </a:prstGeom>
          <a:ln>
            <a:noFill/>
          </a:ln>
          <a:effectLst>
            <a:softEdge rad="112500"/>
          </a:effectLst>
        </p:spPr>
      </p:pic>
      <p:pic>
        <p:nvPicPr>
          <p:cNvPr id="44040" name="Picture 8"/>
          <p:cNvPicPr>
            <a:picLocks noChangeAspect="1" noChangeArrowheads="1"/>
          </p:cNvPicPr>
          <p:nvPr/>
        </p:nvPicPr>
        <p:blipFill>
          <a:blip r:embed="rId7"/>
          <a:srcRect/>
          <a:stretch>
            <a:fillRect/>
          </a:stretch>
        </p:blipFill>
        <p:spPr bwMode="auto">
          <a:xfrm>
            <a:off x="7569653" y="1007745"/>
            <a:ext cx="1065222" cy="1035687"/>
          </a:xfrm>
          <a:prstGeom prst="rect">
            <a:avLst/>
          </a:prstGeom>
          <a:ln>
            <a:noFill/>
          </a:ln>
          <a:effectLst>
            <a:softEdge rad="112500"/>
          </a:effectLst>
        </p:spPr>
      </p:pic>
      <p:pic>
        <p:nvPicPr>
          <p:cNvPr id="44041" name="Picture 9"/>
          <p:cNvPicPr>
            <a:picLocks noChangeAspect="1" noChangeArrowheads="1"/>
          </p:cNvPicPr>
          <p:nvPr/>
        </p:nvPicPr>
        <p:blipFill>
          <a:blip r:embed="rId8"/>
          <a:srcRect/>
          <a:stretch>
            <a:fillRect/>
          </a:stretch>
        </p:blipFill>
        <p:spPr bwMode="auto">
          <a:xfrm>
            <a:off x="446405" y="2972435"/>
            <a:ext cx="1579880" cy="1196975"/>
          </a:xfrm>
          <a:prstGeom prst="rect">
            <a:avLst/>
          </a:prstGeom>
          <a:ln>
            <a:noFill/>
          </a:ln>
          <a:effectLst>
            <a:softEdge rad="112500"/>
          </a:effectLst>
        </p:spPr>
      </p:pic>
      <p:pic>
        <p:nvPicPr>
          <p:cNvPr id="44042" name="Picture 10"/>
          <p:cNvPicPr>
            <a:picLocks noChangeAspect="1" noChangeArrowheads="1"/>
          </p:cNvPicPr>
          <p:nvPr/>
        </p:nvPicPr>
        <p:blipFill>
          <a:blip r:embed="rId9"/>
          <a:srcRect/>
          <a:stretch>
            <a:fillRect/>
          </a:stretch>
        </p:blipFill>
        <p:spPr bwMode="auto">
          <a:xfrm>
            <a:off x="4462890" y="2994870"/>
            <a:ext cx="1216337" cy="1044365"/>
          </a:xfrm>
          <a:prstGeom prst="rect">
            <a:avLst/>
          </a:prstGeom>
          <a:ln>
            <a:noFill/>
          </a:ln>
          <a:effectLst>
            <a:softEdge rad="112500"/>
          </a:effectLst>
        </p:spPr>
      </p:pic>
      <p:pic>
        <p:nvPicPr>
          <p:cNvPr id="44045" name="Picture 13"/>
          <p:cNvPicPr>
            <a:picLocks noChangeAspect="1" noChangeArrowheads="1"/>
          </p:cNvPicPr>
          <p:nvPr/>
        </p:nvPicPr>
        <p:blipFill>
          <a:blip r:embed="rId10"/>
          <a:srcRect/>
          <a:stretch>
            <a:fillRect/>
          </a:stretch>
        </p:blipFill>
        <p:spPr bwMode="auto">
          <a:xfrm>
            <a:off x="7705742" y="2972435"/>
            <a:ext cx="1106288" cy="946347"/>
          </a:xfrm>
          <a:prstGeom prst="rect">
            <a:avLst/>
          </a:prstGeom>
          <a:ln>
            <a:noFill/>
          </a:ln>
          <a:effectLst>
            <a:softEdge rad="112500"/>
          </a:effectLst>
        </p:spPr>
      </p:pic>
      <p:pic>
        <p:nvPicPr>
          <p:cNvPr id="44046" name="Picture 14"/>
          <p:cNvPicPr>
            <a:picLocks noChangeAspect="1" noChangeArrowheads="1"/>
          </p:cNvPicPr>
          <p:nvPr/>
        </p:nvPicPr>
        <p:blipFill>
          <a:blip r:embed="rId11"/>
          <a:srcRect/>
          <a:stretch>
            <a:fillRect/>
          </a:stretch>
        </p:blipFill>
        <p:spPr bwMode="auto">
          <a:xfrm>
            <a:off x="592455" y="4939030"/>
            <a:ext cx="1325880" cy="1046480"/>
          </a:xfrm>
          <a:prstGeom prst="rect">
            <a:avLst/>
          </a:prstGeom>
          <a:ln>
            <a:noFill/>
          </a:ln>
          <a:effectLst>
            <a:softEdge rad="112500"/>
          </a:effectLst>
        </p:spPr>
      </p:pic>
      <p:pic>
        <p:nvPicPr>
          <p:cNvPr id="44047" name="Picture 15"/>
          <p:cNvPicPr>
            <a:picLocks noChangeAspect="1" noChangeArrowheads="1"/>
          </p:cNvPicPr>
          <p:nvPr/>
        </p:nvPicPr>
        <p:blipFill>
          <a:blip r:embed="rId12"/>
          <a:srcRect/>
          <a:stretch>
            <a:fillRect/>
          </a:stretch>
        </p:blipFill>
        <p:spPr bwMode="auto">
          <a:xfrm>
            <a:off x="2481090" y="4939030"/>
            <a:ext cx="1245342" cy="1144757"/>
          </a:xfrm>
          <a:prstGeom prst="rect">
            <a:avLst/>
          </a:prstGeom>
          <a:ln>
            <a:noFill/>
          </a:ln>
          <a:effectLst>
            <a:softEdge rad="112500"/>
          </a:effectLst>
        </p:spPr>
      </p:pic>
      <p:pic>
        <p:nvPicPr>
          <p:cNvPr id="44048" name="Picture 16"/>
          <p:cNvPicPr>
            <a:picLocks noChangeAspect="1" noChangeArrowheads="1"/>
          </p:cNvPicPr>
          <p:nvPr/>
        </p:nvPicPr>
        <p:blipFill>
          <a:blip r:embed="rId13"/>
          <a:srcRect/>
          <a:stretch>
            <a:fillRect/>
          </a:stretch>
        </p:blipFill>
        <p:spPr bwMode="auto">
          <a:xfrm>
            <a:off x="5973445" y="4987290"/>
            <a:ext cx="1295400" cy="974090"/>
          </a:xfrm>
          <a:prstGeom prst="rect">
            <a:avLst/>
          </a:prstGeom>
          <a:ln>
            <a:noFill/>
          </a:ln>
          <a:effectLst>
            <a:softEdge rad="112500"/>
          </a:effectLst>
        </p:spPr>
      </p:pic>
      <p:pic>
        <p:nvPicPr>
          <p:cNvPr id="44049" name="Picture 17"/>
          <p:cNvPicPr>
            <a:picLocks noChangeAspect="1" noChangeArrowheads="1"/>
          </p:cNvPicPr>
          <p:nvPr/>
        </p:nvPicPr>
        <p:blipFill>
          <a:blip r:embed="rId14"/>
          <a:srcRect/>
          <a:stretch>
            <a:fillRect/>
          </a:stretch>
        </p:blipFill>
        <p:spPr bwMode="auto">
          <a:xfrm>
            <a:off x="4176540" y="4862830"/>
            <a:ext cx="1386259" cy="1143000"/>
          </a:xfrm>
          <a:prstGeom prst="rect">
            <a:avLst/>
          </a:prstGeom>
          <a:ln>
            <a:noFill/>
          </a:ln>
          <a:effectLst>
            <a:softEdge rad="112500"/>
          </a:effectLst>
        </p:spPr>
      </p:pic>
      <p:pic>
        <p:nvPicPr>
          <p:cNvPr id="44050" name="Picture 18"/>
          <p:cNvPicPr>
            <a:picLocks noChangeAspect="1" noChangeArrowheads="1"/>
          </p:cNvPicPr>
          <p:nvPr/>
        </p:nvPicPr>
        <p:blipFill>
          <a:blip r:embed="rId15"/>
          <a:srcRect/>
          <a:stretch>
            <a:fillRect/>
          </a:stretch>
        </p:blipFill>
        <p:spPr bwMode="auto">
          <a:xfrm>
            <a:off x="7683596" y="5037455"/>
            <a:ext cx="1261014" cy="947738"/>
          </a:xfrm>
          <a:prstGeom prst="rect">
            <a:avLst/>
          </a:prstGeom>
          <a:ln>
            <a:noFill/>
          </a:ln>
          <a:effectLst>
            <a:softEdge rad="112500"/>
          </a:effectLst>
        </p:spPr>
      </p:pic>
      <p:sp>
        <p:nvSpPr>
          <p:cNvPr id="5" name="3 Forma libre"/>
          <p:cNvSpPr/>
          <p:nvPr/>
        </p:nvSpPr>
        <p:spPr>
          <a:xfrm>
            <a:off x="445770" y="1007745"/>
            <a:ext cx="1640454" cy="1478139"/>
          </a:xfrm>
          <a:custGeom>
            <a:avLst/>
            <a:gdLst>
              <a:gd name="connsiteX0" fmla="*/ 0 w 1640454"/>
              <a:gd name="connsiteY0" fmla="*/ 147814 h 1478139"/>
              <a:gd name="connsiteX1" fmla="*/ 147814 w 1640454"/>
              <a:gd name="connsiteY1" fmla="*/ 0 h 1478139"/>
              <a:gd name="connsiteX2" fmla="*/ 1492640 w 1640454"/>
              <a:gd name="connsiteY2" fmla="*/ 0 h 1478139"/>
              <a:gd name="connsiteX3" fmla="*/ 1640454 w 1640454"/>
              <a:gd name="connsiteY3" fmla="*/ 147814 h 1478139"/>
              <a:gd name="connsiteX4" fmla="*/ 1640454 w 1640454"/>
              <a:gd name="connsiteY4" fmla="*/ 1330325 h 1478139"/>
              <a:gd name="connsiteX5" fmla="*/ 1492640 w 1640454"/>
              <a:gd name="connsiteY5" fmla="*/ 1478139 h 1478139"/>
              <a:gd name="connsiteX6" fmla="*/ 147814 w 1640454"/>
              <a:gd name="connsiteY6" fmla="*/ 1478139 h 1478139"/>
              <a:gd name="connsiteX7" fmla="*/ 0 w 1640454"/>
              <a:gd name="connsiteY7" fmla="*/ 1330325 h 1478139"/>
              <a:gd name="connsiteX8" fmla="*/ 0 w 1640454"/>
              <a:gd name="connsiteY8" fmla="*/ 147814 h 147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0454" h="1478139">
                <a:moveTo>
                  <a:pt x="0" y="147814"/>
                </a:moveTo>
                <a:cubicBezTo>
                  <a:pt x="0" y="66179"/>
                  <a:pt x="66179" y="0"/>
                  <a:pt x="147814" y="0"/>
                </a:cubicBezTo>
                <a:lnTo>
                  <a:pt x="1492640" y="0"/>
                </a:lnTo>
                <a:cubicBezTo>
                  <a:pt x="1574275" y="0"/>
                  <a:pt x="1640454" y="66179"/>
                  <a:pt x="1640454" y="147814"/>
                </a:cubicBezTo>
                <a:lnTo>
                  <a:pt x="1640454" y="1330325"/>
                </a:lnTo>
                <a:cubicBezTo>
                  <a:pt x="1640454" y="1411960"/>
                  <a:pt x="1574275" y="1478139"/>
                  <a:pt x="1492640" y="1478139"/>
                </a:cubicBezTo>
                <a:lnTo>
                  <a:pt x="147814" y="1478139"/>
                </a:lnTo>
                <a:cubicBezTo>
                  <a:pt x="66179" y="1478139"/>
                  <a:pt x="0" y="1411960"/>
                  <a:pt x="0" y="1330325"/>
                </a:cubicBezTo>
                <a:lnTo>
                  <a:pt x="0" y="147814"/>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3323" tIns="283323" rIns="283323" bIns="283323" numCol="1" spcCol="1270" anchor="ctr" anchorCtr="0">
            <a:noAutofit/>
          </a:bodyPr>
          <a:lstStyle/>
          <a:p>
            <a:pPr lvl="0" algn="ctr" defTabSz="2800350">
              <a:lnSpc>
                <a:spcPct val="90000"/>
              </a:lnSpc>
              <a:spcBef>
                <a:spcPct val="0"/>
              </a:spcBef>
              <a:spcAft>
                <a:spcPct val="35000"/>
              </a:spcAft>
            </a:pPr>
            <a:endParaRPr lang="en-GB" sz="6300" kern="1200" dirty="0">
              <a:latin typeface="微软雅黑" panose="020B0503020204020204" pitchFamily="34" charset="-122"/>
              <a:ea typeface="微软雅黑" panose="020B0503020204020204" pitchFamily="34" charset="-122"/>
            </a:endParaRPr>
          </a:p>
        </p:txBody>
      </p:sp>
      <p:sp>
        <p:nvSpPr>
          <p:cNvPr id="86" name="Rectangle 7">
            <a:hlinkClick r:id="rId16" action="ppaction://hlinksldjump"/>
          </p:cNvPr>
          <p:cNvSpPr>
            <a:spLocks noChangeArrowheads="1"/>
          </p:cNvSpPr>
          <p:nvPr/>
        </p:nvSpPr>
        <p:spPr bwMode="auto">
          <a:xfrm>
            <a:off x="674370" y="2178546"/>
            <a:ext cx="1524000" cy="275590"/>
          </a:xfrm>
          <a:prstGeom prst="rect">
            <a:avLst/>
          </a:prstGeom>
          <a:noFill/>
          <a:ln w="9525" algn="ctr">
            <a:noFill/>
            <a:miter lim="800000"/>
          </a:ln>
        </p:spPr>
        <p:txBody>
          <a:bodyPr wrap="square">
            <a:spAutoFit/>
          </a:bodyPr>
          <a:lstStyle/>
          <a:p>
            <a:pPr>
              <a:defRPr/>
            </a:pPr>
            <a:r>
              <a:rPr lang="zh-CN" altLang="en-US" sz="1200" dirty="0" smtClean="0">
                <a:latin typeface="微软雅黑" panose="020B0503020204020204" pitchFamily="34" charset="-122"/>
                <a:ea typeface="微软雅黑" panose="020B0503020204020204" pitchFamily="34" charset="-122"/>
              </a:rPr>
              <a:t>辅料准备</a:t>
            </a:r>
          </a:p>
        </p:txBody>
      </p:sp>
      <p:sp>
        <p:nvSpPr>
          <p:cNvPr id="88" name="Oval 5"/>
          <p:cNvSpPr>
            <a:spLocks noChangeArrowheads="1"/>
          </p:cNvSpPr>
          <p:nvPr/>
        </p:nvSpPr>
        <p:spPr bwMode="auto">
          <a:xfrm>
            <a:off x="546735" y="2228532"/>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b="0" dirty="0">
                <a:solidFill>
                  <a:schemeClr val="bg1"/>
                </a:solidFill>
                <a:latin typeface="微软雅黑" panose="020B0503020204020204" pitchFamily="34" charset="-122"/>
                <a:ea typeface="微软雅黑" panose="020B0503020204020204" pitchFamily="34" charset="-122"/>
              </a:rPr>
              <a:t>1</a:t>
            </a:r>
          </a:p>
        </p:txBody>
      </p:sp>
      <p:sp>
        <p:nvSpPr>
          <p:cNvPr id="6" name="83 Forma libre"/>
          <p:cNvSpPr/>
          <p:nvPr/>
        </p:nvSpPr>
        <p:spPr>
          <a:xfrm rot="45136">
            <a:off x="2200199" y="1613748"/>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pic>
        <p:nvPicPr>
          <p:cNvPr id="7" name="Picture 1">
            <a:hlinkClick r:id="rId16" action="ppaction://hlinksldjump"/>
          </p:cNvPr>
          <p:cNvPicPr>
            <a:picLocks noChangeAspect="1" noChangeArrowheads="1"/>
          </p:cNvPicPr>
          <p:nvPr/>
        </p:nvPicPr>
        <p:blipFill>
          <a:blip r:embed="rId17"/>
          <a:srcRect/>
          <a:stretch>
            <a:fillRect/>
          </a:stretch>
        </p:blipFill>
        <p:spPr bwMode="auto">
          <a:xfrm>
            <a:off x="1172931" y="1014869"/>
            <a:ext cx="853092" cy="1159720"/>
          </a:xfrm>
          <a:prstGeom prst="rect">
            <a:avLst/>
          </a:prstGeom>
          <a:ln>
            <a:noFill/>
          </a:ln>
          <a:effectLst>
            <a:softEdge rad="112500"/>
          </a:effectLst>
        </p:spPr>
      </p:pic>
      <p:pic>
        <p:nvPicPr>
          <p:cNvPr id="8" name="Picture 2">
            <a:hlinkClick r:id="rId16" action="ppaction://hlinksldjump"/>
          </p:cNvPr>
          <p:cNvPicPr>
            <a:picLocks noChangeAspect="1" noChangeArrowheads="1"/>
          </p:cNvPicPr>
          <p:nvPr/>
        </p:nvPicPr>
        <p:blipFill>
          <a:blip r:embed="rId18"/>
          <a:srcRect/>
          <a:stretch>
            <a:fillRect/>
          </a:stretch>
        </p:blipFill>
        <p:spPr bwMode="auto">
          <a:xfrm>
            <a:off x="474793" y="1062218"/>
            <a:ext cx="809177" cy="1112371"/>
          </a:xfrm>
          <a:prstGeom prst="rect">
            <a:avLst/>
          </a:prstGeom>
          <a:ln>
            <a:noFill/>
          </a:ln>
          <a:effectLst>
            <a:softEdge rad="112500"/>
          </a:effectLst>
        </p:spPr>
      </p:pic>
      <p:sp>
        <p:nvSpPr>
          <p:cNvPr id="9" name="Rectangle 42"/>
          <p:cNvSpPr>
            <a:spLocks noChangeArrowheads="1"/>
          </p:cNvSpPr>
          <p:nvPr/>
        </p:nvSpPr>
        <p:spPr bwMode="auto">
          <a:xfrm>
            <a:off x="2717050" y="4088626"/>
            <a:ext cx="1254134"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层压抽检</a:t>
            </a:r>
          </a:p>
        </p:txBody>
      </p:sp>
      <p:sp>
        <p:nvSpPr>
          <p:cNvPr id="11" name="Freeform 68"/>
          <p:cNvSpPr/>
          <p:nvPr/>
        </p:nvSpPr>
        <p:spPr>
          <a:xfrm>
            <a:off x="6017260" y="2972435"/>
            <a:ext cx="1246505" cy="1483995"/>
          </a:xfrm>
          <a:custGeom>
            <a:avLst/>
            <a:gdLst>
              <a:gd name="connsiteX0" fmla="*/ 0 w 1524018"/>
              <a:gd name="connsiteY0" fmla="*/ 138847 h 1388473"/>
              <a:gd name="connsiteX1" fmla="*/ 40667 w 1524018"/>
              <a:gd name="connsiteY1" fmla="*/ 40667 h 1388473"/>
              <a:gd name="connsiteX2" fmla="*/ 138847 w 1524018"/>
              <a:gd name="connsiteY2" fmla="*/ 0 h 1388473"/>
              <a:gd name="connsiteX3" fmla="*/ 1385171 w 1524018"/>
              <a:gd name="connsiteY3" fmla="*/ 0 h 1388473"/>
              <a:gd name="connsiteX4" fmla="*/ 1483351 w 1524018"/>
              <a:gd name="connsiteY4" fmla="*/ 40667 h 1388473"/>
              <a:gd name="connsiteX5" fmla="*/ 1524018 w 1524018"/>
              <a:gd name="connsiteY5" fmla="*/ 138847 h 1388473"/>
              <a:gd name="connsiteX6" fmla="*/ 1524018 w 1524018"/>
              <a:gd name="connsiteY6" fmla="*/ 1249626 h 1388473"/>
              <a:gd name="connsiteX7" fmla="*/ 1483351 w 1524018"/>
              <a:gd name="connsiteY7" fmla="*/ 1347806 h 1388473"/>
              <a:gd name="connsiteX8" fmla="*/ 1385171 w 1524018"/>
              <a:gd name="connsiteY8" fmla="*/ 1388473 h 1388473"/>
              <a:gd name="connsiteX9" fmla="*/ 138847 w 1524018"/>
              <a:gd name="connsiteY9" fmla="*/ 1388473 h 1388473"/>
              <a:gd name="connsiteX10" fmla="*/ 40667 w 1524018"/>
              <a:gd name="connsiteY10" fmla="*/ 1347806 h 1388473"/>
              <a:gd name="connsiteX11" fmla="*/ 0 w 1524018"/>
              <a:gd name="connsiteY11" fmla="*/ 1249626 h 1388473"/>
              <a:gd name="connsiteX12" fmla="*/ 0 w 1524018"/>
              <a:gd name="connsiteY12" fmla="*/ 138847 h 13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18" h="1388473">
                <a:moveTo>
                  <a:pt x="0" y="138847"/>
                </a:moveTo>
                <a:cubicBezTo>
                  <a:pt x="0" y="102022"/>
                  <a:pt x="14629" y="66706"/>
                  <a:pt x="40667" y="40667"/>
                </a:cubicBezTo>
                <a:cubicBezTo>
                  <a:pt x="66706" y="14628"/>
                  <a:pt x="102022" y="0"/>
                  <a:pt x="138847" y="0"/>
                </a:cubicBezTo>
                <a:lnTo>
                  <a:pt x="1385171" y="0"/>
                </a:lnTo>
                <a:cubicBezTo>
                  <a:pt x="1421996" y="0"/>
                  <a:pt x="1457312" y="14629"/>
                  <a:pt x="1483351" y="40667"/>
                </a:cubicBezTo>
                <a:cubicBezTo>
                  <a:pt x="1509390" y="66706"/>
                  <a:pt x="1524018" y="102022"/>
                  <a:pt x="1524018" y="138847"/>
                </a:cubicBezTo>
                <a:lnTo>
                  <a:pt x="1524018" y="1249626"/>
                </a:lnTo>
                <a:cubicBezTo>
                  <a:pt x="1524018" y="1286451"/>
                  <a:pt x="1509390" y="1321767"/>
                  <a:pt x="1483351" y="1347806"/>
                </a:cubicBezTo>
                <a:cubicBezTo>
                  <a:pt x="1457312" y="1373845"/>
                  <a:pt x="1421996" y="1388473"/>
                  <a:pt x="1385171" y="1388473"/>
                </a:cubicBezTo>
                <a:lnTo>
                  <a:pt x="138847" y="1388473"/>
                </a:lnTo>
                <a:cubicBezTo>
                  <a:pt x="102022" y="1388473"/>
                  <a:pt x="66706" y="1373844"/>
                  <a:pt x="40667" y="1347806"/>
                </a:cubicBezTo>
                <a:cubicBezTo>
                  <a:pt x="14628" y="1321767"/>
                  <a:pt x="0" y="1286451"/>
                  <a:pt x="0" y="1249626"/>
                </a:cubicBezTo>
                <a:lnTo>
                  <a:pt x="0" y="138847"/>
                </a:lnTo>
                <a:close/>
              </a:path>
            </a:pathLst>
          </a:custGeom>
          <a:solidFill>
            <a:schemeClr val="bg1"/>
          </a:solidFill>
          <a:ln>
            <a:solidFill>
              <a:srgbClr val="00B05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9727" tIns="139727" rIns="139727" bIns="139727" numCol="1" spcCol="1270" anchor="ctr" anchorCtr="0">
            <a:noAutofit/>
          </a:bodyPr>
          <a:lstStyle/>
          <a:p>
            <a:pPr lvl="0" algn="ctr" defTabSz="1155700">
              <a:lnSpc>
                <a:spcPct val="90000"/>
              </a:lnSpc>
              <a:spcBef>
                <a:spcPct val="0"/>
              </a:spcBef>
              <a:spcAft>
                <a:spcPct val="35000"/>
              </a:spcAft>
            </a:pPr>
            <a:endParaRPr lang="en-GB" sz="2600" kern="1200" dirty="0">
              <a:latin typeface="微软雅黑" panose="020B0503020204020204" pitchFamily="34" charset="-122"/>
              <a:ea typeface="微软雅黑" panose="020B0503020204020204" pitchFamily="34" charset="-122"/>
            </a:endParaRPr>
          </a:p>
        </p:txBody>
      </p:sp>
      <p:sp>
        <p:nvSpPr>
          <p:cNvPr id="12" name="Oval 49"/>
          <p:cNvSpPr>
            <a:spLocks noChangeArrowheads="1"/>
          </p:cNvSpPr>
          <p:nvPr/>
        </p:nvSpPr>
        <p:spPr bwMode="auto">
          <a:xfrm>
            <a:off x="6173617" y="4129065"/>
            <a:ext cx="179388" cy="179388"/>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8</a:t>
            </a:r>
          </a:p>
        </p:txBody>
      </p:sp>
      <p:sp>
        <p:nvSpPr>
          <p:cNvPr id="96" name="Rectangle 42"/>
          <p:cNvSpPr>
            <a:spLocks noChangeArrowheads="1"/>
          </p:cNvSpPr>
          <p:nvPr/>
        </p:nvSpPr>
        <p:spPr bwMode="auto">
          <a:xfrm>
            <a:off x="6276675" y="4083547"/>
            <a:ext cx="1254134" cy="275590"/>
          </a:xfrm>
          <a:prstGeom prst="rect">
            <a:avLst/>
          </a:prstGeom>
          <a:noFill/>
          <a:ln w="9525" algn="ctr">
            <a:noFill/>
            <a:miter lim="800000"/>
          </a:ln>
        </p:spPr>
        <p:txBody>
          <a:bodyPr wrap="square">
            <a:spAutoFit/>
          </a:bodyPr>
          <a:lstStyle/>
          <a:p>
            <a:pPr>
              <a:defRPr/>
            </a:pPr>
            <a:r>
              <a:rPr lang="zh-CN" altLang="en-US" sz="1200" dirty="0">
                <a:latin typeface="微软雅黑" panose="020B0503020204020204" pitchFamily="34" charset="-122"/>
                <a:ea typeface="微软雅黑" panose="020B0503020204020204" pitchFamily="34" charset="-122"/>
              </a:rPr>
              <a:t>固化</a:t>
            </a:r>
          </a:p>
        </p:txBody>
      </p:sp>
      <p:sp>
        <p:nvSpPr>
          <p:cNvPr id="97" name="85 Forma libre"/>
          <p:cNvSpPr/>
          <p:nvPr/>
        </p:nvSpPr>
        <p:spPr>
          <a:xfrm rot="45136">
            <a:off x="5726874" y="3583417"/>
            <a:ext cx="212357" cy="279962"/>
          </a:xfrm>
          <a:custGeom>
            <a:avLst/>
            <a:gdLst>
              <a:gd name="connsiteX0" fmla="*/ 0 w 212357"/>
              <a:gd name="connsiteY0" fmla="*/ 55992 h 279962"/>
              <a:gd name="connsiteX1" fmla="*/ 106179 w 212357"/>
              <a:gd name="connsiteY1" fmla="*/ 55992 h 279962"/>
              <a:gd name="connsiteX2" fmla="*/ 106179 w 212357"/>
              <a:gd name="connsiteY2" fmla="*/ 0 h 279962"/>
              <a:gd name="connsiteX3" fmla="*/ 212357 w 212357"/>
              <a:gd name="connsiteY3" fmla="*/ 139981 h 279962"/>
              <a:gd name="connsiteX4" fmla="*/ 106179 w 212357"/>
              <a:gd name="connsiteY4" fmla="*/ 279962 h 279962"/>
              <a:gd name="connsiteX5" fmla="*/ 106179 w 212357"/>
              <a:gd name="connsiteY5" fmla="*/ 223970 h 279962"/>
              <a:gd name="connsiteX6" fmla="*/ 0 w 212357"/>
              <a:gd name="connsiteY6" fmla="*/ 223970 h 279962"/>
              <a:gd name="connsiteX7" fmla="*/ 0 w 212357"/>
              <a:gd name="connsiteY7" fmla="*/ 55992 h 2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57" h="279962">
                <a:moveTo>
                  <a:pt x="0" y="55992"/>
                </a:moveTo>
                <a:lnTo>
                  <a:pt x="106179" y="55992"/>
                </a:lnTo>
                <a:lnTo>
                  <a:pt x="106179" y="0"/>
                </a:lnTo>
                <a:lnTo>
                  <a:pt x="212357" y="139981"/>
                </a:lnTo>
                <a:lnTo>
                  <a:pt x="106179" y="279962"/>
                </a:lnTo>
                <a:lnTo>
                  <a:pt x="106179" y="223970"/>
                </a:lnTo>
                <a:lnTo>
                  <a:pt x="0" y="223970"/>
                </a:lnTo>
                <a:lnTo>
                  <a:pt x="0" y="55992"/>
                </a:lnTo>
                <a:close/>
              </a:path>
            </a:pathLst>
          </a:custGeom>
          <a:solidFill>
            <a:srgbClr val="92D050"/>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992" rIns="63706" bIns="55991" numCol="1" spcCol="1270" anchor="ctr" anchorCtr="0">
            <a:noAutofit/>
          </a:bodyPr>
          <a:lstStyle/>
          <a:p>
            <a:pPr lvl="0" algn="ctr" defTabSz="533400">
              <a:lnSpc>
                <a:spcPct val="90000"/>
              </a:lnSpc>
              <a:spcBef>
                <a:spcPct val="0"/>
              </a:spcBef>
              <a:spcAft>
                <a:spcPct val="35000"/>
              </a:spcAft>
            </a:pPr>
            <a:endParaRPr lang="en-GB" sz="1200" kern="1200" dirty="0">
              <a:solidFill>
                <a:srgbClr val="00B050"/>
              </a:solidFill>
              <a:latin typeface="微软雅黑" panose="020B0503020204020204" pitchFamily="34" charset="-122"/>
              <a:ea typeface="微软雅黑" panose="020B0503020204020204" pitchFamily="34" charset="-122"/>
            </a:endParaRPr>
          </a:p>
        </p:txBody>
      </p:sp>
      <p:sp>
        <p:nvSpPr>
          <p:cNvPr id="100" name="Oval 53"/>
          <p:cNvSpPr>
            <a:spLocks noChangeArrowheads="1"/>
          </p:cNvSpPr>
          <p:nvPr/>
        </p:nvSpPr>
        <p:spPr bwMode="auto">
          <a:xfrm>
            <a:off x="6043306" y="6067622"/>
            <a:ext cx="203200" cy="223838"/>
          </a:xfrm>
          <a:prstGeom prst="ellipse">
            <a:avLst/>
          </a:prstGeom>
          <a:solidFill>
            <a:srgbClr val="92D050"/>
          </a:solidFill>
          <a:ln w="9525">
            <a:solidFill>
              <a:srgbClr val="92D050"/>
            </a:solidFill>
            <a:round/>
          </a:ln>
        </p:spPr>
        <p:txBody>
          <a:bodyPr wrap="none" anchor="ctr"/>
          <a:lstStyle/>
          <a:p>
            <a:pPr algn="ctr">
              <a:defRPr/>
            </a:pPr>
            <a:r>
              <a:rPr lang="en-US" altLang="zh-CN" sz="1200" b="0" dirty="0" smtClean="0">
                <a:solidFill>
                  <a:schemeClr val="bg1"/>
                </a:solidFill>
                <a:latin typeface="微软雅黑" panose="020B0503020204020204" pitchFamily="34" charset="-122"/>
                <a:ea typeface="微软雅黑" panose="020B0503020204020204" pitchFamily="34" charset="-122"/>
              </a:rPr>
              <a:t>13</a:t>
            </a:r>
          </a:p>
        </p:txBody>
      </p:sp>
      <p:pic>
        <p:nvPicPr>
          <p:cNvPr id="25" name="Picture 6">
            <a:hlinkClick r:id="rId4" action="ppaction://hlinksldjump"/>
          </p:cNvPr>
          <p:cNvPicPr>
            <a:picLocks noChangeAspect="1" noChangeArrowheads="1"/>
          </p:cNvPicPr>
          <p:nvPr/>
        </p:nvPicPr>
        <p:blipFill>
          <a:blip r:embed="rId19"/>
          <a:srcRect/>
          <a:stretch>
            <a:fillRect/>
          </a:stretch>
        </p:blipFill>
        <p:spPr bwMode="auto">
          <a:xfrm>
            <a:off x="3853795" y="1083945"/>
            <a:ext cx="1404524" cy="1133475"/>
          </a:xfrm>
          <a:prstGeom prst="rect">
            <a:avLst/>
          </a:prstGeom>
          <a:ln>
            <a:noFill/>
          </a:ln>
          <a:effectLst>
            <a:softEdge rad="112500"/>
          </a:effectLst>
        </p:spPr>
      </p:pic>
      <p:pic>
        <p:nvPicPr>
          <p:cNvPr id="26" name="Picture 1"/>
          <p:cNvPicPr>
            <a:picLocks noChangeAspect="1" noChangeArrowheads="1"/>
          </p:cNvPicPr>
          <p:nvPr/>
        </p:nvPicPr>
        <p:blipFill>
          <a:blip r:embed="rId20"/>
          <a:srcRect/>
          <a:stretch>
            <a:fillRect/>
          </a:stretch>
        </p:blipFill>
        <p:spPr bwMode="auto">
          <a:xfrm>
            <a:off x="6047740" y="3048635"/>
            <a:ext cx="1216025" cy="990600"/>
          </a:xfrm>
          <a:prstGeom prst="rect">
            <a:avLst/>
          </a:prstGeom>
          <a:ln>
            <a:noFill/>
          </a:ln>
          <a:effectLst>
            <a:softEdge rad="112500"/>
          </a:effectLst>
        </p:spPr>
      </p:pic>
      <p:pic>
        <p:nvPicPr>
          <p:cNvPr id="7170" name="Picture 2"/>
          <p:cNvPicPr>
            <a:picLocks noChangeAspect="1" noChangeArrowheads="1"/>
          </p:cNvPicPr>
          <p:nvPr/>
        </p:nvPicPr>
        <p:blipFill>
          <a:blip r:embed="rId21"/>
          <a:srcRect/>
          <a:stretch>
            <a:fillRect/>
          </a:stretch>
        </p:blipFill>
        <p:spPr bwMode="auto">
          <a:xfrm>
            <a:off x="2506928" y="3003760"/>
            <a:ext cx="1380036" cy="1038512"/>
          </a:xfrm>
          <a:prstGeom prst="rect">
            <a:avLst/>
          </a:prstGeom>
          <a:ln>
            <a:noFill/>
          </a:ln>
          <a:effectLst>
            <a:softEdge rad="112500"/>
          </a:effectLst>
        </p:spPr>
      </p:pic>
      <p:sp>
        <p:nvSpPr>
          <p:cNvPr id="27" name="直角上箭头 26"/>
          <p:cNvSpPr/>
          <p:nvPr/>
        </p:nvSpPr>
        <p:spPr>
          <a:xfrm rot="5400000">
            <a:off x="54610" y="3372485"/>
            <a:ext cx="360045" cy="291465"/>
          </a:xfrm>
          <a:prstGeom prst="bentUpArrow">
            <a:avLst>
              <a:gd name="adj1" fmla="val 25000"/>
              <a:gd name="adj2" fmla="val 25000"/>
              <a:gd name="adj3" fmla="val 3562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上箭头 27"/>
          <p:cNvSpPr/>
          <p:nvPr/>
        </p:nvSpPr>
        <p:spPr>
          <a:xfrm rot="5400000">
            <a:off x="54610" y="5365750"/>
            <a:ext cx="360045" cy="291465"/>
          </a:xfrm>
          <a:prstGeom prst="bentUpArrow">
            <a:avLst>
              <a:gd name="adj1" fmla="val 25000"/>
              <a:gd name="adj2" fmla="val 25000"/>
              <a:gd name="adj3" fmla="val 3562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22250" y="714375"/>
            <a:ext cx="8778875" cy="0"/>
          </a:xfrm>
          <a:prstGeom prst="line">
            <a:avLst/>
          </a:prstGeom>
          <a:ln w="1905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pic>
        <p:nvPicPr>
          <p:cNvPr id="11268" name="图片 16"/>
          <p:cNvPicPr>
            <a:picLocks noChangeAspect="1"/>
          </p:cNvPicPr>
          <p:nvPr/>
        </p:nvPicPr>
        <p:blipFill>
          <a:blip r:embed="rId3"/>
          <a:stretch>
            <a:fillRect/>
          </a:stretch>
        </p:blipFill>
        <p:spPr>
          <a:xfrm>
            <a:off x="7589838" y="0"/>
            <a:ext cx="1230312" cy="649288"/>
          </a:xfrm>
          <a:prstGeom prst="rect">
            <a:avLst/>
          </a:prstGeom>
          <a:noFill/>
          <a:ln w="9525">
            <a:noFill/>
          </a:ln>
        </p:spPr>
      </p:pic>
      <p:sp>
        <p:nvSpPr>
          <p:cNvPr id="34" name="Rectangle 19"/>
          <p:cNvSpPr>
            <a:spLocks noChangeArrowheads="1"/>
          </p:cNvSpPr>
          <p:nvPr/>
        </p:nvSpPr>
        <p:spPr bwMode="gray">
          <a:xfrm>
            <a:off x="1187624" y="2348880"/>
            <a:ext cx="704039" cy="369332"/>
          </a:xfrm>
          <a:prstGeom prst="rect">
            <a:avLst/>
          </a:prstGeom>
          <a:noFill/>
          <a:ln w="9525" algn="ctr">
            <a:noFill/>
            <a:miter lim="800000"/>
          </a:ln>
        </p:spPr>
        <p:txBody>
          <a:bodyPr wrap="none">
            <a:spAutoFit/>
          </a:bodyPr>
          <a:lstStyle/>
          <a:p>
            <a:pPr eaLnBrk="0" hangingPunct="0">
              <a:buClr>
                <a:srgbClr val="FF3300"/>
              </a:buClr>
              <a:buSzPct val="115000"/>
            </a:pPr>
            <a:r>
              <a:rPr lang="en-US" altLang="zh-CN" sz="1600" b="1" dirty="0">
                <a:solidFill>
                  <a:srgbClr val="FFFFFF"/>
                </a:solidFill>
              </a:rPr>
              <a:t> </a:t>
            </a:r>
            <a:r>
              <a:rPr lang="zh-CN" altLang="en-US" b="1" dirty="0" smtClean="0">
                <a:solidFill>
                  <a:srgbClr val="FFFFFF"/>
                </a:solidFill>
                <a:latin typeface="微软雅黑" panose="020B0503020204020204" pitchFamily="34" charset="-122"/>
                <a:ea typeface="微软雅黑" panose="020B0503020204020204" pitchFamily="34" charset="-122"/>
              </a:rPr>
              <a:t>背板</a:t>
            </a:r>
            <a:endParaRPr lang="en-US" altLang="zh-CN" b="1" dirty="0" smtClean="0">
              <a:solidFill>
                <a:srgbClr val="FFFF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1170" y="995045"/>
            <a:ext cx="3312795" cy="398780"/>
          </a:xfrm>
          <a:prstGeom prst="rect">
            <a:avLst/>
          </a:prstGeom>
          <a:noFill/>
        </p:spPr>
        <p:txBody>
          <a:bodyPr wrap="square" rtlCol="0">
            <a:spAutoFit/>
          </a:bodyPr>
          <a:lstStyle/>
          <a:p>
            <a:r>
              <a:rPr lang="zh-CN" altLang="zh-CN" sz="2000">
                <a:latin typeface="微软雅黑" panose="020B0503020204020204" pitchFamily="34" charset="-122"/>
                <a:ea typeface="微软雅黑" panose="020B0503020204020204" pitchFamily="34" charset="-122"/>
              </a:rPr>
              <a:t>钢化玻璃</a:t>
            </a:r>
          </a:p>
        </p:txBody>
      </p:sp>
      <p:sp>
        <p:nvSpPr>
          <p:cNvPr id="6" name="文本框 5"/>
          <p:cNvSpPr txBox="1"/>
          <p:nvPr/>
        </p:nvSpPr>
        <p:spPr>
          <a:xfrm>
            <a:off x="691515" y="1539875"/>
            <a:ext cx="7106920" cy="2553335"/>
          </a:xfrm>
          <a:prstGeom prst="rect">
            <a:avLst/>
          </a:prstGeom>
          <a:noFill/>
        </p:spPr>
        <p:txBody>
          <a:bodyPr wrap="square" rtlCol="0">
            <a:spAutoFit/>
          </a:bodyPr>
          <a:lstStyle/>
          <a:p>
            <a:pPr>
              <a:lnSpc>
                <a:spcPct val="150000"/>
              </a:lnSpc>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我们常说的钢化玻璃全称为超白低铁布纹钢化玻璃，其作用主要是利用自身的机械强度抵抗自然界的冰雹、积雪等意外撞击，减少外界的冲击从而保护组件内的电池片。</a:t>
            </a:r>
          </a:p>
          <a:p>
            <a:pPr>
              <a:lnSpc>
                <a:spcPct val="150000"/>
              </a:lnSpc>
            </a:pPr>
            <a:r>
              <a:rPr lang="zh-CN" altLang="en-US" sz="1600">
                <a:latin typeface="微软雅黑" panose="020B0503020204020204" pitchFamily="34" charset="-122"/>
                <a:ea typeface="微软雅黑" panose="020B0503020204020204" pitchFamily="34" charset="-122"/>
              </a:rPr>
              <a:t>     另外一个主要作用是具有高透光率，减少太阳光照射到电池片的损耗。</a:t>
            </a:r>
          </a:p>
          <a:p>
            <a:pPr>
              <a:lnSpc>
                <a:spcPct val="150000"/>
              </a:lnSpc>
            </a:pPr>
            <a:r>
              <a:rPr lang="zh-CN" altLang="en-US" sz="1600">
                <a:latin typeface="微软雅黑" panose="020B0503020204020204" pitchFamily="34" charset="-122"/>
                <a:ea typeface="微软雅黑" panose="020B0503020204020204" pitchFamily="34" charset="-122"/>
              </a:rPr>
              <a:t>常见规格：</a:t>
            </a:r>
            <a:r>
              <a:rPr lang="zh-CN" altLang="en-US" sz="1600">
                <a:latin typeface="微软雅黑" panose="020B0503020204020204" pitchFamily="34" charset="-122"/>
                <a:ea typeface="微软雅黑" panose="020B0503020204020204" pitchFamily="34" charset="-122"/>
                <a:sym typeface="+mn-ea"/>
              </a:rPr>
              <a:t>镀膜与非镀膜/高透与非高透；3.2mm/4.0mm</a:t>
            </a:r>
          </a:p>
          <a:p>
            <a:pPr>
              <a:lnSpc>
                <a:spcPct val="150000"/>
              </a:lnSpc>
            </a:pPr>
            <a:r>
              <a:rPr lang="zh-CN" altLang="en-US" sz="1600">
                <a:latin typeface="微软雅黑" panose="020B0503020204020204" pitchFamily="34" charset="-122"/>
                <a:ea typeface="微软雅黑" panose="020B0503020204020204" pitchFamily="34" charset="-122"/>
                <a:sym typeface="+mn-ea"/>
              </a:rPr>
              <a:t>透光率</a:t>
            </a:r>
            <a:r>
              <a:rPr lang="en-US" altLang="zh-CN" sz="1600">
                <a:latin typeface="微软雅黑" panose="020B0503020204020204" pitchFamily="34" charset="-122"/>
                <a:ea typeface="微软雅黑" panose="020B0503020204020204" pitchFamily="34" charset="-122"/>
                <a:sym typeface="+mn-ea"/>
              </a:rPr>
              <a:t>≥94%</a:t>
            </a:r>
            <a:endParaRPr lang="zh-CN" altLang="en-US" sz="1600">
              <a:latin typeface="微软雅黑" panose="020B0503020204020204" pitchFamily="34" charset="-122"/>
              <a:ea typeface="微软雅黑" panose="020B0503020204020204" pitchFamily="34" charset="-122"/>
            </a:endParaRPr>
          </a:p>
          <a:p>
            <a:endParaRPr lang="zh-CN" altLang="en-US" sz="16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stretch>
            <a:fillRect/>
          </a:stretch>
        </p:blipFill>
        <p:spPr>
          <a:xfrm>
            <a:off x="914400" y="4646930"/>
            <a:ext cx="2829560" cy="1806575"/>
          </a:xfrm>
          <a:prstGeom prst="rect">
            <a:avLst/>
          </a:prstGeom>
        </p:spPr>
      </p:pic>
      <p:sp>
        <p:nvSpPr>
          <p:cNvPr id="9" name="右箭头 8"/>
          <p:cNvSpPr/>
          <p:nvPr/>
        </p:nvSpPr>
        <p:spPr>
          <a:xfrm>
            <a:off x="4128770" y="5405755"/>
            <a:ext cx="720090" cy="28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bwMode="auto">
          <a:xfrm>
            <a:off x="175895" y="326708"/>
            <a:ext cx="6858000" cy="395287"/>
          </a:xfrm>
          <a:prstGeom prst="rect">
            <a:avLst/>
          </a:prstGeom>
          <a:noFill/>
          <a:ln w="9525">
            <a:noFill/>
            <a:miter lim="800000"/>
          </a:ln>
        </p:spPr>
        <p:txBody>
          <a:bodyPr anchor="b"/>
          <a:lstStyle/>
          <a:p>
            <a:pPr eaLnBrk="0" hangingPunct="0"/>
            <a:r>
              <a:rPr lang="zh-CN" altLang="en-US" sz="2400" b="1"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辅料介绍</a:t>
            </a:r>
          </a:p>
        </p:txBody>
      </p:sp>
      <p:pic>
        <p:nvPicPr>
          <p:cNvPr id="4" name="图片 3"/>
          <p:cNvPicPr>
            <a:picLocks noChangeAspect="1"/>
          </p:cNvPicPr>
          <p:nvPr/>
        </p:nvPicPr>
        <p:blipFill>
          <a:blip r:embed="rId5"/>
          <a:stretch>
            <a:fillRect/>
          </a:stretch>
        </p:blipFill>
        <p:spPr>
          <a:xfrm>
            <a:off x="5702935" y="3885565"/>
            <a:ext cx="2266315" cy="298513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TotalTime>
  <Words>2641</Words>
  <Application>Microsoft Office PowerPoint</Application>
  <PresentationFormat>全屏显示(4:3)</PresentationFormat>
  <Paragraphs>482</Paragraphs>
  <Slides>41</Slides>
  <Notes>40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黑体</vt:lpstr>
      <vt:lpstr>华文楷体</vt:lpstr>
      <vt:lpstr>宋体</vt:lpstr>
      <vt:lpstr>微软雅黑</vt:lpstr>
      <vt:lpstr>Arial</vt:lpstr>
      <vt:lpstr>Calibri</vt:lpstr>
      <vt:lpstr>Century Gothic</vt:lpstr>
      <vt:lpstr>Wingdings</vt:lpstr>
      <vt:lpstr>默认设计模板</vt:lpstr>
      <vt:lpstr>PowerPoint 演示文稿</vt:lpstr>
      <vt:lpstr>PowerPoint 演示文稿</vt:lpstr>
      <vt:lpstr>光伏组件产品</vt:lpstr>
      <vt:lpstr>光伏组件产品</vt:lpstr>
      <vt:lpstr>光伏组件产品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EL测试</vt:lpstr>
      <vt:lpstr>EL测试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AutoBVT</cp:lastModifiedBy>
  <cp:revision>3356</cp:revision>
  <dcterms:created xsi:type="dcterms:W3CDTF">2016-12-20T01:53:00Z</dcterms:created>
  <dcterms:modified xsi:type="dcterms:W3CDTF">2020-04-15T08:02:47Z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2052-10.8.0.6423</vt:lpwstr>
  </property>
</Properties>
</file>